
<file path=[Content_Types].xml><?xml version="1.0" encoding="utf-8"?>
<Types xmlns="http://schemas.openxmlformats.org/package/2006/content-types">
  <Default Extension="gif" ContentType="image/gif"/>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85" r:id="rId3"/>
    <p:sldId id="486" r:id="rId4"/>
    <p:sldId id="472" r:id="rId5"/>
    <p:sldId id="470" r:id="rId6"/>
    <p:sldId id="473" r:id="rId7"/>
    <p:sldId id="493" r:id="rId8"/>
    <p:sldId id="471" r:id="rId9"/>
    <p:sldId id="469" r:id="rId10"/>
    <p:sldId id="465" r:id="rId11"/>
    <p:sldId id="466" r:id="rId12"/>
    <p:sldId id="467" r:id="rId13"/>
    <p:sldId id="468" r:id="rId14"/>
    <p:sldId id="266" r:id="rId15"/>
    <p:sldId id="355" r:id="rId16"/>
    <p:sldId id="450" r:id="rId17"/>
    <p:sldId id="445" r:id="rId18"/>
    <p:sldId id="436" r:id="rId19"/>
    <p:sldId id="464" r:id="rId20"/>
    <p:sldId id="496" r:id="rId21"/>
    <p:sldId id="497" r:id="rId22"/>
    <p:sldId id="498" r:id="rId23"/>
    <p:sldId id="495" r:id="rId24"/>
    <p:sldId id="494" r:id="rId25"/>
    <p:sldId id="474" r:id="rId26"/>
    <p:sldId id="477" r:id="rId27"/>
    <p:sldId id="475" r:id="rId28"/>
    <p:sldId id="478" r:id="rId29"/>
    <p:sldId id="476" r:id="rId30"/>
    <p:sldId id="479" r:id="rId31"/>
    <p:sldId id="480" r:id="rId32"/>
    <p:sldId id="481" r:id="rId33"/>
    <p:sldId id="460" r:id="rId34"/>
    <p:sldId id="461" r:id="rId35"/>
    <p:sldId id="462" r:id="rId36"/>
    <p:sldId id="463" r:id="rId37"/>
    <p:sldId id="456" r:id="rId38"/>
    <p:sldId id="457" r:id="rId39"/>
    <p:sldId id="458" r:id="rId40"/>
    <p:sldId id="459" r:id="rId41"/>
    <p:sldId id="444" r:id="rId42"/>
    <p:sldId id="443" r:id="rId43"/>
    <p:sldId id="451" r:id="rId44"/>
    <p:sldId id="430" r:id="rId45"/>
    <p:sldId id="447" r:id="rId46"/>
    <p:sldId id="267" r:id="rId47"/>
    <p:sldId id="441" r:id="rId48"/>
    <p:sldId id="442" r:id="rId49"/>
    <p:sldId id="281" r:id="rId50"/>
    <p:sldId id="304" r:id="rId51"/>
    <p:sldId id="435" r:id="rId52"/>
    <p:sldId id="305" r:id="rId53"/>
    <p:sldId id="306" r:id="rId54"/>
    <p:sldId id="282" r:id="rId55"/>
    <p:sldId id="437" r:id="rId56"/>
    <p:sldId id="438" r:id="rId57"/>
    <p:sldId id="440" r:id="rId58"/>
    <p:sldId id="439" r:id="rId59"/>
    <p:sldId id="276" r:id="rId60"/>
    <p:sldId id="280" r:id="rId61"/>
    <p:sldId id="277" r:id="rId62"/>
    <p:sldId id="278" r:id="rId63"/>
    <p:sldId id="275" r:id="rId64"/>
    <p:sldId id="268" r:id="rId65"/>
    <p:sldId id="279" r:id="rId66"/>
    <p:sldId id="261" r:id="rId67"/>
    <p:sldId id="257" r:id="rId68"/>
    <p:sldId id="262" r:id="rId69"/>
    <p:sldId id="263" r:id="rId70"/>
    <p:sldId id="264" r:id="rId71"/>
    <p:sldId id="265" r:id="rId72"/>
    <p:sldId id="274" r:id="rId73"/>
    <p:sldId id="283" r:id="rId74"/>
    <p:sldId id="284" r:id="rId75"/>
    <p:sldId id="273" r:id="rId76"/>
    <p:sldId id="272" r:id="rId77"/>
    <p:sldId id="260" r:id="rId78"/>
    <p:sldId id="259" r:id="rId79"/>
    <p:sldId id="271" r:id="rId80"/>
    <p:sldId id="270" r:id="rId81"/>
    <p:sldId id="269" r:id="rId82"/>
    <p:sldId id="258" r:id="rId83"/>
    <p:sldId id="330" r:id="rId84"/>
    <p:sldId id="333" r:id="rId85"/>
    <p:sldId id="321" r:id="rId86"/>
    <p:sldId id="323" r:id="rId87"/>
    <p:sldId id="324" r:id="rId88"/>
    <p:sldId id="325" r:id="rId89"/>
    <p:sldId id="326" r:id="rId90"/>
    <p:sldId id="327" r:id="rId91"/>
    <p:sldId id="328" r:id="rId92"/>
    <p:sldId id="329" r:id="rId93"/>
    <p:sldId id="322" r:id="rId94"/>
    <p:sldId id="319" r:id="rId95"/>
    <p:sldId id="320" r:id="rId96"/>
    <p:sldId id="312" r:id="rId97"/>
    <p:sldId id="318" r:id="rId98"/>
    <p:sldId id="313" r:id="rId99"/>
    <p:sldId id="314" r:id="rId100"/>
    <p:sldId id="315" r:id="rId101"/>
    <p:sldId id="316" r:id="rId102"/>
    <p:sldId id="317" r:id="rId103"/>
    <p:sldId id="308" r:id="rId104"/>
    <p:sldId id="307" r:id="rId105"/>
    <p:sldId id="309" r:id="rId106"/>
    <p:sldId id="310" r:id="rId107"/>
    <p:sldId id="311" r:id="rId108"/>
    <p:sldId id="334" r:id="rId109"/>
    <p:sldId id="303" r:id="rId110"/>
    <p:sldId id="335" r:id="rId111"/>
    <p:sldId id="336" r:id="rId112"/>
    <p:sldId id="337" r:id="rId113"/>
    <p:sldId id="338" r:id="rId114"/>
    <p:sldId id="339" r:id="rId115"/>
    <p:sldId id="340" r:id="rId116"/>
    <p:sldId id="341" r:id="rId117"/>
    <p:sldId id="342" r:id="rId118"/>
    <p:sldId id="343" r:id="rId119"/>
    <p:sldId id="344" r:id="rId120"/>
    <p:sldId id="285" r:id="rId121"/>
    <p:sldId id="286" r:id="rId122"/>
    <p:sldId id="287" r:id="rId123"/>
    <p:sldId id="288" r:id="rId124"/>
    <p:sldId id="289" r:id="rId125"/>
    <p:sldId id="290" r:id="rId126"/>
    <p:sldId id="291" r:id="rId127"/>
    <p:sldId id="292" r:id="rId128"/>
    <p:sldId id="293" r:id="rId129"/>
    <p:sldId id="294" r:id="rId130"/>
    <p:sldId id="295" r:id="rId131"/>
    <p:sldId id="296" r:id="rId132"/>
    <p:sldId id="297" r:id="rId133"/>
    <p:sldId id="298" r:id="rId134"/>
    <p:sldId id="299" r:id="rId135"/>
    <p:sldId id="300" r:id="rId136"/>
    <p:sldId id="301" r:id="rId137"/>
    <p:sldId id="345" r:id="rId138"/>
    <p:sldId id="346" r:id="rId139"/>
    <p:sldId id="347" r:id="rId140"/>
    <p:sldId id="348" r:id="rId141"/>
    <p:sldId id="349" r:id="rId142"/>
    <p:sldId id="350" r:id="rId143"/>
    <p:sldId id="351" r:id="rId144"/>
    <p:sldId id="352" r:id="rId145"/>
    <p:sldId id="353" r:id="rId146"/>
    <p:sldId id="354" r:id="rId147"/>
    <p:sldId id="356" r:id="rId148"/>
    <p:sldId id="357" r:id="rId149"/>
    <p:sldId id="358" r:id="rId150"/>
    <p:sldId id="359" r:id="rId151"/>
    <p:sldId id="360" r:id="rId152"/>
    <p:sldId id="361" r:id="rId153"/>
    <p:sldId id="362" r:id="rId154"/>
    <p:sldId id="363" r:id="rId155"/>
    <p:sldId id="364" r:id="rId156"/>
    <p:sldId id="365" r:id="rId157"/>
    <p:sldId id="366" r:id="rId158"/>
    <p:sldId id="367" r:id="rId159"/>
    <p:sldId id="368" r:id="rId160"/>
    <p:sldId id="369" r:id="rId161"/>
    <p:sldId id="370" r:id="rId162"/>
    <p:sldId id="371" r:id="rId163"/>
    <p:sldId id="372" r:id="rId164"/>
    <p:sldId id="373" r:id="rId165"/>
    <p:sldId id="374" r:id="rId166"/>
    <p:sldId id="375" r:id="rId167"/>
    <p:sldId id="376" r:id="rId168"/>
    <p:sldId id="377" r:id="rId169"/>
    <p:sldId id="378" r:id="rId170"/>
    <p:sldId id="379" r:id="rId171"/>
    <p:sldId id="380" r:id="rId172"/>
    <p:sldId id="381" r:id="rId173"/>
    <p:sldId id="382" r:id="rId174"/>
    <p:sldId id="383" r:id="rId175"/>
    <p:sldId id="384" r:id="rId176"/>
    <p:sldId id="385" r:id="rId177"/>
    <p:sldId id="386" r:id="rId178"/>
    <p:sldId id="387" r:id="rId179"/>
    <p:sldId id="388" r:id="rId180"/>
    <p:sldId id="389" r:id="rId181"/>
    <p:sldId id="390" r:id="rId182"/>
    <p:sldId id="391" r:id="rId183"/>
    <p:sldId id="392" r:id="rId184"/>
    <p:sldId id="393" r:id="rId185"/>
    <p:sldId id="394" r:id="rId186"/>
    <p:sldId id="395" r:id="rId187"/>
    <p:sldId id="396" r:id="rId188"/>
    <p:sldId id="397" r:id="rId189"/>
    <p:sldId id="398" r:id="rId190"/>
    <p:sldId id="399" r:id="rId191"/>
    <p:sldId id="400" r:id="rId192"/>
    <p:sldId id="401" r:id="rId193"/>
    <p:sldId id="402" r:id="rId194"/>
    <p:sldId id="403" r:id="rId195"/>
    <p:sldId id="404" r:id="rId196"/>
    <p:sldId id="405" r:id="rId197"/>
    <p:sldId id="406" r:id="rId198"/>
    <p:sldId id="407" r:id="rId199"/>
    <p:sldId id="408" r:id="rId200"/>
    <p:sldId id="409" r:id="rId201"/>
    <p:sldId id="410" r:id="rId202"/>
    <p:sldId id="411" r:id="rId203"/>
    <p:sldId id="412" r:id="rId204"/>
    <p:sldId id="413" r:id="rId205"/>
    <p:sldId id="414" r:id="rId206"/>
    <p:sldId id="415" r:id="rId207"/>
    <p:sldId id="416" r:id="rId208"/>
    <p:sldId id="417" r:id="rId209"/>
    <p:sldId id="418" r:id="rId210"/>
    <p:sldId id="419" r:id="rId211"/>
    <p:sldId id="420" r:id="rId212"/>
    <p:sldId id="421" r:id="rId213"/>
    <p:sldId id="422" r:id="rId214"/>
    <p:sldId id="423" r:id="rId215"/>
    <p:sldId id="424" r:id="rId216"/>
    <p:sldId id="425" r:id="rId217"/>
    <p:sldId id="426" r:id="rId218"/>
    <p:sldId id="427" r:id="rId219"/>
    <p:sldId id="428" r:id="rId220"/>
    <p:sldId id="429" r:id="rId221"/>
    <p:sldId id="431" r:id="rId222"/>
    <p:sldId id="432" r:id="rId223"/>
    <p:sldId id="433" r:id="rId224"/>
    <p:sldId id="434" r:id="rId225"/>
    <p:sldId id="452" r:id="rId226"/>
    <p:sldId id="453" r:id="rId227"/>
    <p:sldId id="454" r:id="rId228"/>
    <p:sldId id="455" r:id="rId229"/>
    <p:sldId id="448" r:id="rId230"/>
    <p:sldId id="449" r:id="rId231"/>
    <p:sldId id="482" r:id="rId232"/>
    <p:sldId id="483" r:id="rId233"/>
    <p:sldId id="484" r:id="rId234"/>
    <p:sldId id="488" r:id="rId235"/>
    <p:sldId id="492" r:id="rId236"/>
    <p:sldId id="491" r:id="rId237"/>
    <p:sldId id="490" r:id="rId238"/>
    <p:sldId id="489" r:id="rId239"/>
    <p:sldId id="487" r:id="rId2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E0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79" autoAdjust="0"/>
    <p:restoredTop sz="94660"/>
  </p:normalViewPr>
  <p:slideViewPr>
    <p:cSldViewPr snapToGrid="0">
      <p:cViewPr varScale="1">
        <p:scale>
          <a:sx n="97" d="100"/>
          <a:sy n="97" d="100"/>
        </p:scale>
        <p:origin x="90" y="49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06T14:02:47.290"/>
    </inkml:context>
    <inkml:brush xml:id="br0">
      <inkml:brushProperty name="width" value="0.1" units="cm"/>
      <inkml:brushProperty name="height" value="0.2" units="cm"/>
      <inkml:brushProperty name="color" value="#FF40FF"/>
      <inkml:brushProperty name="tip" value="rectangle"/>
      <inkml:brushProperty name="rasterOp" value="maskPen"/>
    </inkml:brush>
  </inkml:definitions>
  <inkml:trace contextRef="#ctx0" brushRef="#br0">2522 3578,'-56'-80,"0"1,0-1,0 1,0-1,0 1,0-1,0 1,0-1,0 1,0-1,0 1,-1-1,1 1,0-1,0 1,0 0,0-1,0 1,0-1,0 1,0-1,0 1,0-1,0 1,0-1,0 1,0-1,0 1,0-1,0 1,0-1,0 1,0-1,0 1,0-1,0 1,-1-1,1 1,0-1,0 1,0-1,0 1,0-1,0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06T14:02:48.140"/>
    </inkml:context>
    <inkml:brush xml:id="br0">
      <inkml:brushProperty name="width" value="0.1" units="cm"/>
      <inkml:brushProperty name="height" value="0.2" units="cm"/>
      <inkml:brushProperty name="color" value="#FF40FF"/>
      <inkml:brushProperty name="tip" value="rectangle"/>
      <inkml:brushProperty name="rasterOp" value="maskPen"/>
    </inkml:brush>
  </inkml:definitions>
  <inkml:trace contextRef="#ctx0" brushRef="#br0">411 1,'-3'29,"-2"7,-11 5,-4 29,-7 13,13-21,-2 2,-5-7,0 1,3 18,1 2,-9-11,1-1,8 8,1 0,-6-13,1-1,8 0,1-3,-21 35,18-3,-2-35,10-6,4-33,0-9,3-24,-3 3,3-10,0 13,0 0,0 1,0 4,0 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06T14:02:48.876"/>
    </inkml:context>
    <inkml:brush xml:id="br0">
      <inkml:brushProperty name="width" value="0.1" units="cm"/>
      <inkml:brushProperty name="height" value="0.2" units="cm"/>
      <inkml:brushProperty name="color" value="#FF40FF"/>
      <inkml:brushProperty name="tip" value="rectangle"/>
      <inkml:brushProperty name="rasterOp" value="maskPen"/>
    </inkml:brush>
  </inkml:definitions>
  <inkml:trace contextRef="#ctx0" brushRef="#br0">1 0,'29'4,"7"4,23 12,17 16,-16-13,6 1,9 10,4 1,9-5,4 0,-20-3,1 2,-1-3,24-3,1 0,-15 7,3 5,-3-7,-15-14,-2-4,1 2,7 9,1 3,-5-5,10-5,-8-5,-17-4,-7-1,2 2,-31-6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06T14:02:50.788"/>
    </inkml:context>
    <inkml:brush xml:id="br0">
      <inkml:brushProperty name="width" value="0.1" units="cm"/>
      <inkml:brushProperty name="height" value="0.2" units="cm"/>
      <inkml:brushProperty name="color" value="#FF40FF"/>
      <inkml:brushProperty name="tip" value="rectangle"/>
      <inkml:brushProperty name="rasterOp" value="maskPen"/>
    </inkml:brush>
  </inkml:definitions>
  <inkml:trace contextRef="#ctx0" brushRef="#br0">1 5391,'58'-65,"0"-6,3-4,-26 31,3-2,8-10,1-3,4-4,2-1,6-5,2-1,1-3,0-1,-18 23,0-1,0-1,3-2,0-1,0 0,-2 3,-1 0,1-1,4-6,2-1,-1 0,0 2,1 0,0-1,2-4,2-2,-1-1,3 0,0-2,0 0,3-4,1-2,-2 1,0-1,-1 0,0-2,-14 15,-1-1,1 0,-1 0,15-19,-1 1,0-2,-15 19,1-2,-2 1,0 0,10-16,-1 0,-1-1,0-1,0 0,-3-1,-7 4,-2 0,-1 1,1 1,0 1,-1 1,-4 4,-1 2,-1 0,-2 4,0-1,-1 3,14-24,-2 3,-7 9,1 2,2 3,-1 4,-14 14,-1 3,18-30,-25 29,0 28,-8 10,-1 9,-3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06T14:02:53.100"/>
    </inkml:context>
    <inkml:brush xml:id="br0">
      <inkml:brushProperty name="width" value="0.1" units="cm"/>
      <inkml:brushProperty name="height" value="0.2" units="cm"/>
      <inkml:brushProperty name="color" value="#FF40FF"/>
      <inkml:brushProperty name="tip" value="rectangle"/>
      <inkml:brushProperty name="rasterOp" value="maskPen"/>
    </inkml:brush>
  </inkml:definitions>
  <inkml:trace contextRef="#ctx0" brushRef="#br0">0 1234,'22'-26,"2"-2,21-5,14-11,24-5,-35 13,1-1,3 5,1 0,6-12,-2-2,-6 8,-1-1,4-6,-2-2,-10 3,-3 0,1 3,0 1,-4 1,-1 0,-2 0,-1 0,22-24,-8-2,-19 28,-4 7,-12 14,0 6,11 5,15-4,7-1,15-3,-15-7,6 7,-8-7,-14 11,-3-4,-16 15,-3 24,8 13,-6 22,22 9,-8 10,-1-27,0 3,-6-1,1 3,6 9,0 2,-2-4,-1 1,1 7,0 1,3-3,-1 0,-6-1,0-1,3-4,-1-2,10 30,-7-6,-3-48,-12-5,-1-25,-5 7,0-6,0 7,0-6,0-1,0 1,0-5,0 3,0-4,0 1,0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B6A87-0D6B-4429-BC43-3D6B2409A8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2F8A2D2A-85D0-4891-A093-7CE3C7DC98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8114D6F-CB44-4939-B991-B9470F73C454}"/>
              </a:ext>
            </a:extLst>
          </p:cNvPr>
          <p:cNvSpPr>
            <a:spLocks noGrp="1"/>
          </p:cNvSpPr>
          <p:nvPr>
            <p:ph type="dt" sz="half" idx="10"/>
          </p:nvPr>
        </p:nvSpPr>
        <p:spPr/>
        <p:txBody>
          <a:bodyPr/>
          <a:lstStyle/>
          <a:p>
            <a:fld id="{659291F4-F061-4417-9DE9-0DCFD5652E7B}" type="datetimeFigureOut">
              <a:rPr lang="en-CA" smtClean="0"/>
              <a:t>2020-07-29</a:t>
            </a:fld>
            <a:endParaRPr lang="en-CA"/>
          </a:p>
        </p:txBody>
      </p:sp>
      <p:sp>
        <p:nvSpPr>
          <p:cNvPr id="5" name="Footer Placeholder 4">
            <a:extLst>
              <a:ext uri="{FF2B5EF4-FFF2-40B4-BE49-F238E27FC236}">
                <a16:creationId xmlns:a16="http://schemas.microsoft.com/office/drawing/2014/main" id="{96A00393-1246-4913-8BE2-837593468B2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AA1CDF0-A816-46E8-8703-2C12788C64C3}"/>
              </a:ext>
            </a:extLst>
          </p:cNvPr>
          <p:cNvSpPr>
            <a:spLocks noGrp="1"/>
          </p:cNvSpPr>
          <p:nvPr>
            <p:ph type="sldNum" sz="quarter" idx="12"/>
          </p:nvPr>
        </p:nvSpPr>
        <p:spPr/>
        <p:txBody>
          <a:bodyPr/>
          <a:lstStyle/>
          <a:p>
            <a:fld id="{E49B7488-59A9-45E2-A3B6-B8E780AF18E3}" type="slidenum">
              <a:rPr lang="en-CA" smtClean="0"/>
              <a:t>‹#›</a:t>
            </a:fld>
            <a:endParaRPr lang="en-CA"/>
          </a:p>
        </p:txBody>
      </p:sp>
    </p:spTree>
    <p:extLst>
      <p:ext uri="{BB962C8B-B14F-4D97-AF65-F5344CB8AC3E}">
        <p14:creationId xmlns:p14="http://schemas.microsoft.com/office/powerpoint/2010/main" val="1644014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B7F85-4254-46D0-B669-441A942A81A4}"/>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803F45E-A098-422F-B581-5FD58D7DCE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AC8477F-51F5-4FFB-BEC5-3EB0800C1B29}"/>
              </a:ext>
            </a:extLst>
          </p:cNvPr>
          <p:cNvSpPr>
            <a:spLocks noGrp="1"/>
          </p:cNvSpPr>
          <p:nvPr>
            <p:ph type="dt" sz="half" idx="10"/>
          </p:nvPr>
        </p:nvSpPr>
        <p:spPr/>
        <p:txBody>
          <a:bodyPr/>
          <a:lstStyle/>
          <a:p>
            <a:fld id="{659291F4-F061-4417-9DE9-0DCFD5652E7B}" type="datetimeFigureOut">
              <a:rPr lang="en-CA" smtClean="0"/>
              <a:t>2020-07-29</a:t>
            </a:fld>
            <a:endParaRPr lang="en-CA"/>
          </a:p>
        </p:txBody>
      </p:sp>
      <p:sp>
        <p:nvSpPr>
          <p:cNvPr id="5" name="Footer Placeholder 4">
            <a:extLst>
              <a:ext uri="{FF2B5EF4-FFF2-40B4-BE49-F238E27FC236}">
                <a16:creationId xmlns:a16="http://schemas.microsoft.com/office/drawing/2014/main" id="{5FBCA1EB-CB33-465E-9A82-8644D6BD89A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78A2FA2-B96B-4767-A933-09FC317FAC58}"/>
              </a:ext>
            </a:extLst>
          </p:cNvPr>
          <p:cNvSpPr>
            <a:spLocks noGrp="1"/>
          </p:cNvSpPr>
          <p:nvPr>
            <p:ph type="sldNum" sz="quarter" idx="12"/>
          </p:nvPr>
        </p:nvSpPr>
        <p:spPr/>
        <p:txBody>
          <a:bodyPr/>
          <a:lstStyle/>
          <a:p>
            <a:fld id="{E49B7488-59A9-45E2-A3B6-B8E780AF18E3}" type="slidenum">
              <a:rPr lang="en-CA" smtClean="0"/>
              <a:t>‹#›</a:t>
            </a:fld>
            <a:endParaRPr lang="en-CA"/>
          </a:p>
        </p:txBody>
      </p:sp>
    </p:spTree>
    <p:extLst>
      <p:ext uri="{BB962C8B-B14F-4D97-AF65-F5344CB8AC3E}">
        <p14:creationId xmlns:p14="http://schemas.microsoft.com/office/powerpoint/2010/main" val="3365722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706825-8AD2-4E9E-8761-5904AF8E77E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E90CE6E-2500-4FCD-B7C6-BB1246D95A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AEC685B-5463-4E78-969B-0DCF67EE4205}"/>
              </a:ext>
            </a:extLst>
          </p:cNvPr>
          <p:cNvSpPr>
            <a:spLocks noGrp="1"/>
          </p:cNvSpPr>
          <p:nvPr>
            <p:ph type="dt" sz="half" idx="10"/>
          </p:nvPr>
        </p:nvSpPr>
        <p:spPr/>
        <p:txBody>
          <a:bodyPr/>
          <a:lstStyle/>
          <a:p>
            <a:fld id="{659291F4-F061-4417-9DE9-0DCFD5652E7B}" type="datetimeFigureOut">
              <a:rPr lang="en-CA" smtClean="0"/>
              <a:t>2020-07-29</a:t>
            </a:fld>
            <a:endParaRPr lang="en-CA"/>
          </a:p>
        </p:txBody>
      </p:sp>
      <p:sp>
        <p:nvSpPr>
          <p:cNvPr id="5" name="Footer Placeholder 4">
            <a:extLst>
              <a:ext uri="{FF2B5EF4-FFF2-40B4-BE49-F238E27FC236}">
                <a16:creationId xmlns:a16="http://schemas.microsoft.com/office/drawing/2014/main" id="{31C51360-C969-4605-8189-0CD5900E218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EE4CB4E-C684-4E24-9E9F-2329DA2047E1}"/>
              </a:ext>
            </a:extLst>
          </p:cNvPr>
          <p:cNvSpPr>
            <a:spLocks noGrp="1"/>
          </p:cNvSpPr>
          <p:nvPr>
            <p:ph type="sldNum" sz="quarter" idx="12"/>
          </p:nvPr>
        </p:nvSpPr>
        <p:spPr/>
        <p:txBody>
          <a:bodyPr/>
          <a:lstStyle/>
          <a:p>
            <a:fld id="{E49B7488-59A9-45E2-A3B6-B8E780AF18E3}" type="slidenum">
              <a:rPr lang="en-CA" smtClean="0"/>
              <a:t>‹#›</a:t>
            </a:fld>
            <a:endParaRPr lang="en-CA"/>
          </a:p>
        </p:txBody>
      </p:sp>
    </p:spTree>
    <p:extLst>
      <p:ext uri="{BB962C8B-B14F-4D97-AF65-F5344CB8AC3E}">
        <p14:creationId xmlns:p14="http://schemas.microsoft.com/office/powerpoint/2010/main" val="249417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26E10-88EF-4D55-B6B9-E22E05FD666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84E26F1-5BA4-4055-AE6F-D45146DC78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2BD7847-9F80-4683-86EE-D0EED420E4BB}"/>
              </a:ext>
            </a:extLst>
          </p:cNvPr>
          <p:cNvSpPr>
            <a:spLocks noGrp="1"/>
          </p:cNvSpPr>
          <p:nvPr>
            <p:ph type="dt" sz="half" idx="10"/>
          </p:nvPr>
        </p:nvSpPr>
        <p:spPr/>
        <p:txBody>
          <a:bodyPr/>
          <a:lstStyle/>
          <a:p>
            <a:fld id="{659291F4-F061-4417-9DE9-0DCFD5652E7B}" type="datetimeFigureOut">
              <a:rPr lang="en-CA" smtClean="0"/>
              <a:t>2020-07-29</a:t>
            </a:fld>
            <a:endParaRPr lang="en-CA"/>
          </a:p>
        </p:txBody>
      </p:sp>
      <p:sp>
        <p:nvSpPr>
          <p:cNvPr id="5" name="Footer Placeholder 4">
            <a:extLst>
              <a:ext uri="{FF2B5EF4-FFF2-40B4-BE49-F238E27FC236}">
                <a16:creationId xmlns:a16="http://schemas.microsoft.com/office/drawing/2014/main" id="{690B1691-1256-49D0-8B1B-3C8A7438397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C9C92DD-F7E6-430D-851E-80C6DD9B8E81}"/>
              </a:ext>
            </a:extLst>
          </p:cNvPr>
          <p:cNvSpPr>
            <a:spLocks noGrp="1"/>
          </p:cNvSpPr>
          <p:nvPr>
            <p:ph type="sldNum" sz="quarter" idx="12"/>
          </p:nvPr>
        </p:nvSpPr>
        <p:spPr/>
        <p:txBody>
          <a:bodyPr/>
          <a:lstStyle/>
          <a:p>
            <a:fld id="{E49B7488-59A9-45E2-A3B6-B8E780AF18E3}" type="slidenum">
              <a:rPr lang="en-CA" smtClean="0"/>
              <a:t>‹#›</a:t>
            </a:fld>
            <a:endParaRPr lang="en-CA"/>
          </a:p>
        </p:txBody>
      </p:sp>
    </p:spTree>
    <p:extLst>
      <p:ext uri="{BB962C8B-B14F-4D97-AF65-F5344CB8AC3E}">
        <p14:creationId xmlns:p14="http://schemas.microsoft.com/office/powerpoint/2010/main" val="2697778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13333-0DB3-4380-97E1-35DD415FB1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7217849F-C50E-46B0-9469-01AC4C7D16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8EEEBA-7CEF-4422-83A0-7E1ED215AA2B}"/>
              </a:ext>
            </a:extLst>
          </p:cNvPr>
          <p:cNvSpPr>
            <a:spLocks noGrp="1"/>
          </p:cNvSpPr>
          <p:nvPr>
            <p:ph type="dt" sz="half" idx="10"/>
          </p:nvPr>
        </p:nvSpPr>
        <p:spPr/>
        <p:txBody>
          <a:bodyPr/>
          <a:lstStyle/>
          <a:p>
            <a:fld id="{659291F4-F061-4417-9DE9-0DCFD5652E7B}" type="datetimeFigureOut">
              <a:rPr lang="en-CA" smtClean="0"/>
              <a:t>2020-07-29</a:t>
            </a:fld>
            <a:endParaRPr lang="en-CA"/>
          </a:p>
        </p:txBody>
      </p:sp>
      <p:sp>
        <p:nvSpPr>
          <p:cNvPr id="5" name="Footer Placeholder 4">
            <a:extLst>
              <a:ext uri="{FF2B5EF4-FFF2-40B4-BE49-F238E27FC236}">
                <a16:creationId xmlns:a16="http://schemas.microsoft.com/office/drawing/2014/main" id="{E93C8AAD-75A4-4A2B-8F36-0973663FEA1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ADA3B8F-115D-4144-A6A2-C8AE8D3D74AD}"/>
              </a:ext>
            </a:extLst>
          </p:cNvPr>
          <p:cNvSpPr>
            <a:spLocks noGrp="1"/>
          </p:cNvSpPr>
          <p:nvPr>
            <p:ph type="sldNum" sz="quarter" idx="12"/>
          </p:nvPr>
        </p:nvSpPr>
        <p:spPr/>
        <p:txBody>
          <a:bodyPr/>
          <a:lstStyle/>
          <a:p>
            <a:fld id="{E49B7488-59A9-45E2-A3B6-B8E780AF18E3}" type="slidenum">
              <a:rPr lang="en-CA" smtClean="0"/>
              <a:t>‹#›</a:t>
            </a:fld>
            <a:endParaRPr lang="en-CA"/>
          </a:p>
        </p:txBody>
      </p:sp>
    </p:spTree>
    <p:extLst>
      <p:ext uri="{BB962C8B-B14F-4D97-AF65-F5344CB8AC3E}">
        <p14:creationId xmlns:p14="http://schemas.microsoft.com/office/powerpoint/2010/main" val="491862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5340-75B3-436C-BE80-6475BCD2020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05D1BCC-DEFD-491C-8178-9F5E5FFCE9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1F9DD71-32C9-4103-B186-C2EF8900B2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3FCB37C3-4967-47D2-A927-82D1F1AFEAAB}"/>
              </a:ext>
            </a:extLst>
          </p:cNvPr>
          <p:cNvSpPr>
            <a:spLocks noGrp="1"/>
          </p:cNvSpPr>
          <p:nvPr>
            <p:ph type="dt" sz="half" idx="10"/>
          </p:nvPr>
        </p:nvSpPr>
        <p:spPr/>
        <p:txBody>
          <a:bodyPr/>
          <a:lstStyle/>
          <a:p>
            <a:fld id="{659291F4-F061-4417-9DE9-0DCFD5652E7B}" type="datetimeFigureOut">
              <a:rPr lang="en-CA" smtClean="0"/>
              <a:t>2020-07-29</a:t>
            </a:fld>
            <a:endParaRPr lang="en-CA"/>
          </a:p>
        </p:txBody>
      </p:sp>
      <p:sp>
        <p:nvSpPr>
          <p:cNvPr id="6" name="Footer Placeholder 5">
            <a:extLst>
              <a:ext uri="{FF2B5EF4-FFF2-40B4-BE49-F238E27FC236}">
                <a16:creationId xmlns:a16="http://schemas.microsoft.com/office/drawing/2014/main" id="{2FF5AF06-280A-455D-BA6B-0B8FECE7CD8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9F6DA97-B420-43EC-8A6C-94191C41644E}"/>
              </a:ext>
            </a:extLst>
          </p:cNvPr>
          <p:cNvSpPr>
            <a:spLocks noGrp="1"/>
          </p:cNvSpPr>
          <p:nvPr>
            <p:ph type="sldNum" sz="quarter" idx="12"/>
          </p:nvPr>
        </p:nvSpPr>
        <p:spPr/>
        <p:txBody>
          <a:bodyPr/>
          <a:lstStyle/>
          <a:p>
            <a:fld id="{E49B7488-59A9-45E2-A3B6-B8E780AF18E3}" type="slidenum">
              <a:rPr lang="en-CA" smtClean="0"/>
              <a:t>‹#›</a:t>
            </a:fld>
            <a:endParaRPr lang="en-CA"/>
          </a:p>
        </p:txBody>
      </p:sp>
    </p:spTree>
    <p:extLst>
      <p:ext uri="{BB962C8B-B14F-4D97-AF65-F5344CB8AC3E}">
        <p14:creationId xmlns:p14="http://schemas.microsoft.com/office/powerpoint/2010/main" val="1700802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549E0-C886-4F50-A87F-6AB380A64BA3}"/>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C951692-8241-4119-B65E-B20A897573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C0CC87-A4CB-4831-ABF9-1210C4FF38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10BAAB9-7C70-43F3-B892-8531BC284C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88FF3A-614A-498F-B08F-BE1B861BC7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00142687-084A-43D7-9093-1CF721D307BD}"/>
              </a:ext>
            </a:extLst>
          </p:cNvPr>
          <p:cNvSpPr>
            <a:spLocks noGrp="1"/>
          </p:cNvSpPr>
          <p:nvPr>
            <p:ph type="dt" sz="half" idx="10"/>
          </p:nvPr>
        </p:nvSpPr>
        <p:spPr/>
        <p:txBody>
          <a:bodyPr/>
          <a:lstStyle/>
          <a:p>
            <a:fld id="{659291F4-F061-4417-9DE9-0DCFD5652E7B}" type="datetimeFigureOut">
              <a:rPr lang="en-CA" smtClean="0"/>
              <a:t>2020-07-29</a:t>
            </a:fld>
            <a:endParaRPr lang="en-CA"/>
          </a:p>
        </p:txBody>
      </p:sp>
      <p:sp>
        <p:nvSpPr>
          <p:cNvPr id="8" name="Footer Placeholder 7">
            <a:extLst>
              <a:ext uri="{FF2B5EF4-FFF2-40B4-BE49-F238E27FC236}">
                <a16:creationId xmlns:a16="http://schemas.microsoft.com/office/drawing/2014/main" id="{ECA142EE-F824-45E0-ACEC-85F26C7F6131}"/>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A9432350-06C3-4E8D-87C1-E217A115E658}"/>
              </a:ext>
            </a:extLst>
          </p:cNvPr>
          <p:cNvSpPr>
            <a:spLocks noGrp="1"/>
          </p:cNvSpPr>
          <p:nvPr>
            <p:ph type="sldNum" sz="quarter" idx="12"/>
          </p:nvPr>
        </p:nvSpPr>
        <p:spPr/>
        <p:txBody>
          <a:bodyPr/>
          <a:lstStyle/>
          <a:p>
            <a:fld id="{E49B7488-59A9-45E2-A3B6-B8E780AF18E3}" type="slidenum">
              <a:rPr lang="en-CA" smtClean="0"/>
              <a:t>‹#›</a:t>
            </a:fld>
            <a:endParaRPr lang="en-CA"/>
          </a:p>
        </p:txBody>
      </p:sp>
    </p:spTree>
    <p:extLst>
      <p:ext uri="{BB962C8B-B14F-4D97-AF65-F5344CB8AC3E}">
        <p14:creationId xmlns:p14="http://schemas.microsoft.com/office/powerpoint/2010/main" val="3673744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B4CC3-2CF5-4EB0-89F7-3ABACF39C337}"/>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57504BE-40AD-45BC-A440-EB60A6E6BFD9}"/>
              </a:ext>
            </a:extLst>
          </p:cNvPr>
          <p:cNvSpPr>
            <a:spLocks noGrp="1"/>
          </p:cNvSpPr>
          <p:nvPr>
            <p:ph type="dt" sz="half" idx="10"/>
          </p:nvPr>
        </p:nvSpPr>
        <p:spPr/>
        <p:txBody>
          <a:bodyPr/>
          <a:lstStyle/>
          <a:p>
            <a:fld id="{659291F4-F061-4417-9DE9-0DCFD5652E7B}" type="datetimeFigureOut">
              <a:rPr lang="en-CA" smtClean="0"/>
              <a:t>2020-07-29</a:t>
            </a:fld>
            <a:endParaRPr lang="en-CA"/>
          </a:p>
        </p:txBody>
      </p:sp>
      <p:sp>
        <p:nvSpPr>
          <p:cNvPr id="4" name="Footer Placeholder 3">
            <a:extLst>
              <a:ext uri="{FF2B5EF4-FFF2-40B4-BE49-F238E27FC236}">
                <a16:creationId xmlns:a16="http://schemas.microsoft.com/office/drawing/2014/main" id="{CBD2F090-6D4F-4F95-9CDD-6F73D1A77851}"/>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6D2640A6-9A4A-4B3F-BD88-A0D8F7904B2E}"/>
              </a:ext>
            </a:extLst>
          </p:cNvPr>
          <p:cNvSpPr>
            <a:spLocks noGrp="1"/>
          </p:cNvSpPr>
          <p:nvPr>
            <p:ph type="sldNum" sz="quarter" idx="12"/>
          </p:nvPr>
        </p:nvSpPr>
        <p:spPr/>
        <p:txBody>
          <a:bodyPr/>
          <a:lstStyle/>
          <a:p>
            <a:fld id="{E49B7488-59A9-45E2-A3B6-B8E780AF18E3}" type="slidenum">
              <a:rPr lang="en-CA" smtClean="0"/>
              <a:t>‹#›</a:t>
            </a:fld>
            <a:endParaRPr lang="en-CA"/>
          </a:p>
        </p:txBody>
      </p:sp>
    </p:spTree>
    <p:extLst>
      <p:ext uri="{BB962C8B-B14F-4D97-AF65-F5344CB8AC3E}">
        <p14:creationId xmlns:p14="http://schemas.microsoft.com/office/powerpoint/2010/main" val="3720241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98D388-C53C-47D8-B037-8BA4C7913020}"/>
              </a:ext>
            </a:extLst>
          </p:cNvPr>
          <p:cNvSpPr>
            <a:spLocks noGrp="1"/>
          </p:cNvSpPr>
          <p:nvPr>
            <p:ph type="dt" sz="half" idx="10"/>
          </p:nvPr>
        </p:nvSpPr>
        <p:spPr/>
        <p:txBody>
          <a:bodyPr/>
          <a:lstStyle/>
          <a:p>
            <a:fld id="{659291F4-F061-4417-9DE9-0DCFD5652E7B}" type="datetimeFigureOut">
              <a:rPr lang="en-CA" smtClean="0"/>
              <a:t>2020-07-29</a:t>
            </a:fld>
            <a:endParaRPr lang="en-CA"/>
          </a:p>
        </p:txBody>
      </p:sp>
      <p:sp>
        <p:nvSpPr>
          <p:cNvPr id="3" name="Footer Placeholder 2">
            <a:extLst>
              <a:ext uri="{FF2B5EF4-FFF2-40B4-BE49-F238E27FC236}">
                <a16:creationId xmlns:a16="http://schemas.microsoft.com/office/drawing/2014/main" id="{349A7DA3-1C25-42BF-AB7B-30A305E883C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3BF8CDA5-10C3-496C-B1DF-50CC903D7235}"/>
              </a:ext>
            </a:extLst>
          </p:cNvPr>
          <p:cNvSpPr>
            <a:spLocks noGrp="1"/>
          </p:cNvSpPr>
          <p:nvPr>
            <p:ph type="sldNum" sz="quarter" idx="12"/>
          </p:nvPr>
        </p:nvSpPr>
        <p:spPr/>
        <p:txBody>
          <a:bodyPr/>
          <a:lstStyle/>
          <a:p>
            <a:fld id="{E49B7488-59A9-45E2-A3B6-B8E780AF18E3}" type="slidenum">
              <a:rPr lang="en-CA" smtClean="0"/>
              <a:t>‹#›</a:t>
            </a:fld>
            <a:endParaRPr lang="en-CA"/>
          </a:p>
        </p:txBody>
      </p:sp>
    </p:spTree>
    <p:extLst>
      <p:ext uri="{BB962C8B-B14F-4D97-AF65-F5344CB8AC3E}">
        <p14:creationId xmlns:p14="http://schemas.microsoft.com/office/powerpoint/2010/main" val="4176973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0261F-A221-45A9-9F1C-CE9E4FCD70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9CB14F8-427B-4A01-A84F-1E913B4659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280D8BFE-7397-4865-89AD-281985BAD5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C6F147-13C6-4783-9C81-F686B0ED65F6}"/>
              </a:ext>
            </a:extLst>
          </p:cNvPr>
          <p:cNvSpPr>
            <a:spLocks noGrp="1"/>
          </p:cNvSpPr>
          <p:nvPr>
            <p:ph type="dt" sz="half" idx="10"/>
          </p:nvPr>
        </p:nvSpPr>
        <p:spPr/>
        <p:txBody>
          <a:bodyPr/>
          <a:lstStyle/>
          <a:p>
            <a:fld id="{659291F4-F061-4417-9DE9-0DCFD5652E7B}" type="datetimeFigureOut">
              <a:rPr lang="en-CA" smtClean="0"/>
              <a:t>2020-07-29</a:t>
            </a:fld>
            <a:endParaRPr lang="en-CA"/>
          </a:p>
        </p:txBody>
      </p:sp>
      <p:sp>
        <p:nvSpPr>
          <p:cNvPr id="6" name="Footer Placeholder 5">
            <a:extLst>
              <a:ext uri="{FF2B5EF4-FFF2-40B4-BE49-F238E27FC236}">
                <a16:creationId xmlns:a16="http://schemas.microsoft.com/office/drawing/2014/main" id="{81E7B663-D894-4D82-ACC2-C0ECCC95242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B88FF65-B3AD-4E29-997B-7CAA78F65F9F}"/>
              </a:ext>
            </a:extLst>
          </p:cNvPr>
          <p:cNvSpPr>
            <a:spLocks noGrp="1"/>
          </p:cNvSpPr>
          <p:nvPr>
            <p:ph type="sldNum" sz="quarter" idx="12"/>
          </p:nvPr>
        </p:nvSpPr>
        <p:spPr/>
        <p:txBody>
          <a:bodyPr/>
          <a:lstStyle/>
          <a:p>
            <a:fld id="{E49B7488-59A9-45E2-A3B6-B8E780AF18E3}" type="slidenum">
              <a:rPr lang="en-CA" smtClean="0"/>
              <a:t>‹#›</a:t>
            </a:fld>
            <a:endParaRPr lang="en-CA"/>
          </a:p>
        </p:txBody>
      </p:sp>
    </p:spTree>
    <p:extLst>
      <p:ext uri="{BB962C8B-B14F-4D97-AF65-F5344CB8AC3E}">
        <p14:creationId xmlns:p14="http://schemas.microsoft.com/office/powerpoint/2010/main" val="2784182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22213-BEF8-457C-9D88-47CF14D111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AF6D2F53-6C36-4CDC-ADE1-A137E7E46D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4CAD6814-9EDE-474A-9845-2064350D3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AF03FC-D09F-4912-BC59-CD4E39C73802}"/>
              </a:ext>
            </a:extLst>
          </p:cNvPr>
          <p:cNvSpPr>
            <a:spLocks noGrp="1"/>
          </p:cNvSpPr>
          <p:nvPr>
            <p:ph type="dt" sz="half" idx="10"/>
          </p:nvPr>
        </p:nvSpPr>
        <p:spPr/>
        <p:txBody>
          <a:bodyPr/>
          <a:lstStyle/>
          <a:p>
            <a:fld id="{659291F4-F061-4417-9DE9-0DCFD5652E7B}" type="datetimeFigureOut">
              <a:rPr lang="en-CA" smtClean="0"/>
              <a:t>2020-07-29</a:t>
            </a:fld>
            <a:endParaRPr lang="en-CA"/>
          </a:p>
        </p:txBody>
      </p:sp>
      <p:sp>
        <p:nvSpPr>
          <p:cNvPr id="6" name="Footer Placeholder 5">
            <a:extLst>
              <a:ext uri="{FF2B5EF4-FFF2-40B4-BE49-F238E27FC236}">
                <a16:creationId xmlns:a16="http://schemas.microsoft.com/office/drawing/2014/main" id="{42BE1BF9-DE8E-423F-9FF2-B8D8EB08674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DE06C9E-F290-4F80-B21B-B03141412991}"/>
              </a:ext>
            </a:extLst>
          </p:cNvPr>
          <p:cNvSpPr>
            <a:spLocks noGrp="1"/>
          </p:cNvSpPr>
          <p:nvPr>
            <p:ph type="sldNum" sz="quarter" idx="12"/>
          </p:nvPr>
        </p:nvSpPr>
        <p:spPr/>
        <p:txBody>
          <a:bodyPr/>
          <a:lstStyle/>
          <a:p>
            <a:fld id="{E49B7488-59A9-45E2-A3B6-B8E780AF18E3}" type="slidenum">
              <a:rPr lang="en-CA" smtClean="0"/>
              <a:t>‹#›</a:t>
            </a:fld>
            <a:endParaRPr lang="en-CA"/>
          </a:p>
        </p:txBody>
      </p:sp>
    </p:spTree>
    <p:extLst>
      <p:ext uri="{BB962C8B-B14F-4D97-AF65-F5344CB8AC3E}">
        <p14:creationId xmlns:p14="http://schemas.microsoft.com/office/powerpoint/2010/main" val="2358555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175D1D-A4D2-4CD9-92DC-3A120E1A80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9829117-D843-4847-B9BF-0B7E4A1D11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F4D94A3-1809-4315-BCC9-E4ACE77332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9291F4-F061-4417-9DE9-0DCFD5652E7B}" type="datetimeFigureOut">
              <a:rPr lang="en-CA" smtClean="0"/>
              <a:t>2020-07-29</a:t>
            </a:fld>
            <a:endParaRPr lang="en-CA"/>
          </a:p>
        </p:txBody>
      </p:sp>
      <p:sp>
        <p:nvSpPr>
          <p:cNvPr id="5" name="Footer Placeholder 4">
            <a:extLst>
              <a:ext uri="{FF2B5EF4-FFF2-40B4-BE49-F238E27FC236}">
                <a16:creationId xmlns:a16="http://schemas.microsoft.com/office/drawing/2014/main" id="{64C3413F-4122-4998-84F2-54DD9FE175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84236F4-4BD5-43F5-87B8-B463D5AAA3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B7488-59A9-45E2-A3B6-B8E780AF18E3}" type="slidenum">
              <a:rPr lang="en-CA" smtClean="0"/>
              <a:t>‹#›</a:t>
            </a:fld>
            <a:endParaRPr lang="en-CA"/>
          </a:p>
        </p:txBody>
      </p:sp>
    </p:spTree>
    <p:extLst>
      <p:ext uri="{BB962C8B-B14F-4D97-AF65-F5344CB8AC3E}">
        <p14:creationId xmlns:p14="http://schemas.microsoft.com/office/powerpoint/2010/main" val="4104083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hyperlink" Target="https://nodejs.org/"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5.jfi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s://www.typescriptlang.org/docs/handbook/typescript-in-5-minutes.html" TargetMode="External"/><Relationship Id="rId2" Type="http://schemas.openxmlformats.org/officeDocument/2006/relationships/hyperlink" Target="https://www.tutorialspoint.com/typescript/typescript_overview.ht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hyperlink" Target="https://github.com/nodejs/node-chakracore" TargetMode="Externa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hyperlink" Target="https://en.wikipedia.org/wiki/Representational_state_transfer" TargetMode="Externa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hyperlink" Target="https://t2m.io/mad6123Summer2020Project" TargetMode="Externa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1.png"/><Relationship Id="rId7" Type="http://schemas.openxmlformats.org/officeDocument/2006/relationships/image" Target="../media/image350.png"/><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customXml" Target="../ink/ink3.xml"/><Relationship Id="rId11" Type="http://schemas.openxmlformats.org/officeDocument/2006/relationships/image" Target="../media/image500.png"/><Relationship Id="rId5" Type="http://schemas.openxmlformats.org/officeDocument/2006/relationships/image" Target="../media/image2.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410.png"/></Relationships>
</file>

<file path=ppt/slides/_rels/slide23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nodejs.org/"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t2m.io/MAD6123_Course_Workbook"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hub.docker.com/signup" TargetMode="External"/><Relationship Id="rId2" Type="http://schemas.openxmlformats.org/officeDocument/2006/relationships/hyperlink" Target="https://hub.docker.com/search?q=&amp;type=edition&amp;offering=community&amp;sort=updated_at&amp;order=desc"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docs.docker.com/docker-hub/" TargetMode="External"/><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12factor.net/"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www.typescriptlang.org/docs/handbook/typescript-in-5-minutes.html" TargetMode="External"/><Relationship Id="rId2" Type="http://schemas.openxmlformats.org/officeDocument/2006/relationships/hyperlink" Target="https://www.tutorialspoint.com/typescript/typescript_overview.htm" TargetMode="External"/><Relationship Id="rId1" Type="http://schemas.openxmlformats.org/officeDocument/2006/relationships/slideLayout" Target="../slideLayouts/slideLayout2.xml"/><Relationship Id="rId4" Type="http://schemas.openxmlformats.org/officeDocument/2006/relationships/hyperlink" Target="https://www.typescriptlang.org/docs/home.html"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s://github.com/nodejs/node-chakracore"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4029C-28B4-4788-8C5D-BD3399700632}"/>
              </a:ext>
            </a:extLst>
          </p:cNvPr>
          <p:cNvSpPr>
            <a:spLocks noGrp="1"/>
          </p:cNvSpPr>
          <p:nvPr>
            <p:ph type="ctrTitle"/>
          </p:nvPr>
        </p:nvSpPr>
        <p:spPr>
          <a:xfrm>
            <a:off x="0" y="0"/>
            <a:ext cx="12192000" cy="828675"/>
          </a:xfrm>
          <a:solidFill>
            <a:schemeClr val="accent4">
              <a:lumMod val="60000"/>
              <a:lumOff val="40000"/>
              <a:alpha val="72000"/>
            </a:schemeClr>
          </a:solidFill>
        </p:spPr>
        <p:txBody>
          <a:bodyPr>
            <a:noAutofit/>
          </a:bodyPr>
          <a:lstStyle/>
          <a:p>
            <a:r>
              <a:rPr lang="en-CA" sz="4800" dirty="0">
                <a:latin typeface="Bahnschrift" panose="020B0502040204020203" pitchFamily="34" charset="0"/>
              </a:rPr>
              <a:t>MAD-6123 Mobile Server Development</a:t>
            </a:r>
          </a:p>
        </p:txBody>
      </p:sp>
      <p:sp>
        <p:nvSpPr>
          <p:cNvPr id="3" name="Subtitle 2">
            <a:extLst>
              <a:ext uri="{FF2B5EF4-FFF2-40B4-BE49-F238E27FC236}">
                <a16:creationId xmlns:a16="http://schemas.microsoft.com/office/drawing/2014/main" id="{9C8738AE-C47E-4220-8D2A-7D5692306698}"/>
              </a:ext>
            </a:extLst>
          </p:cNvPr>
          <p:cNvSpPr>
            <a:spLocks noGrp="1"/>
          </p:cNvSpPr>
          <p:nvPr>
            <p:ph type="subTitle" idx="1"/>
          </p:nvPr>
        </p:nvSpPr>
        <p:spPr>
          <a:xfrm>
            <a:off x="0" y="5094864"/>
            <a:ext cx="12192000" cy="1763135"/>
          </a:xfrm>
          <a:blipFill dpi="0" rotWithShape="1">
            <a:blip r:embed="rId3">
              <a:alphaModFix amt="28000"/>
            </a:blip>
            <a:srcRect/>
            <a:tile tx="0" ty="0" sx="100000" sy="100000" flip="none" algn="tl"/>
          </a:blipFill>
        </p:spPr>
        <p:txBody>
          <a:bodyPr>
            <a:noAutofit/>
          </a:bodyPr>
          <a:lstStyle/>
          <a:p>
            <a:r>
              <a:rPr lang="en-CA" sz="6000" dirty="0">
                <a:solidFill>
                  <a:schemeClr val="bg1"/>
                </a:solidFill>
                <a:latin typeface="Bahnschrift" panose="020B0502040204020203" pitchFamily="34" charset="0"/>
              </a:rPr>
              <a:t>Lambton College 2020 Summer</a:t>
            </a:r>
          </a:p>
          <a:p>
            <a:r>
              <a:rPr lang="en-CA" sz="6000" dirty="0">
                <a:solidFill>
                  <a:schemeClr val="bg1"/>
                </a:solidFill>
                <a:latin typeface="Bahnschrift" panose="020B0502040204020203" pitchFamily="34" charset="0"/>
              </a:rPr>
              <a:t>Instructor: Peter Sigurdson</a:t>
            </a:r>
          </a:p>
        </p:txBody>
      </p:sp>
      <p:sp>
        <p:nvSpPr>
          <p:cNvPr id="4" name="TextBox 3">
            <a:extLst>
              <a:ext uri="{FF2B5EF4-FFF2-40B4-BE49-F238E27FC236}">
                <a16:creationId xmlns:a16="http://schemas.microsoft.com/office/drawing/2014/main" id="{09D0B869-E96B-41B5-959E-6FF1465E7AA5}"/>
              </a:ext>
            </a:extLst>
          </p:cNvPr>
          <p:cNvSpPr txBox="1"/>
          <p:nvPr/>
        </p:nvSpPr>
        <p:spPr>
          <a:xfrm>
            <a:off x="6486524" y="828674"/>
            <a:ext cx="1257299" cy="646331"/>
          </a:xfrm>
          <a:prstGeom prst="rect">
            <a:avLst/>
          </a:prstGeom>
          <a:solidFill>
            <a:schemeClr val="accent5">
              <a:lumMod val="75000"/>
            </a:schemeClr>
          </a:solidFill>
        </p:spPr>
        <p:txBody>
          <a:bodyPr wrap="square" rtlCol="0" anchor="ctr" anchorCtr="0">
            <a:noAutofit/>
          </a:bodyPr>
          <a:lstStyle/>
          <a:p>
            <a:pPr algn="ctr"/>
            <a:r>
              <a:rPr lang="en-CA" dirty="0">
                <a:solidFill>
                  <a:schemeClr val="bg1"/>
                </a:solidFill>
              </a:rPr>
              <a:t>NODE.JS</a:t>
            </a:r>
          </a:p>
        </p:txBody>
      </p:sp>
      <p:sp>
        <p:nvSpPr>
          <p:cNvPr id="6" name="TextBox 5">
            <a:extLst>
              <a:ext uri="{FF2B5EF4-FFF2-40B4-BE49-F238E27FC236}">
                <a16:creationId xmlns:a16="http://schemas.microsoft.com/office/drawing/2014/main" id="{C3628405-F61B-475D-BA64-7D265035E500}"/>
              </a:ext>
            </a:extLst>
          </p:cNvPr>
          <p:cNvSpPr txBox="1"/>
          <p:nvPr/>
        </p:nvSpPr>
        <p:spPr>
          <a:xfrm>
            <a:off x="7743824" y="828675"/>
            <a:ext cx="1381125" cy="646331"/>
          </a:xfrm>
          <a:prstGeom prst="rect">
            <a:avLst/>
          </a:prstGeom>
          <a:solidFill>
            <a:schemeClr val="accent2">
              <a:lumMod val="60000"/>
              <a:lumOff val="40000"/>
            </a:schemeClr>
          </a:solidFill>
        </p:spPr>
        <p:txBody>
          <a:bodyPr wrap="square" rtlCol="0">
            <a:spAutoFit/>
          </a:bodyPr>
          <a:lstStyle/>
          <a:p>
            <a:pPr algn="ctr"/>
            <a:r>
              <a:rPr lang="en-CA" dirty="0"/>
              <a:t>Express.js web server</a:t>
            </a:r>
          </a:p>
        </p:txBody>
      </p:sp>
      <p:sp>
        <p:nvSpPr>
          <p:cNvPr id="12" name="TextBox 11">
            <a:extLst>
              <a:ext uri="{FF2B5EF4-FFF2-40B4-BE49-F238E27FC236}">
                <a16:creationId xmlns:a16="http://schemas.microsoft.com/office/drawing/2014/main" id="{8C176DA5-EAE7-4506-9BE2-BA1107813C17}"/>
              </a:ext>
            </a:extLst>
          </p:cNvPr>
          <p:cNvSpPr txBox="1"/>
          <p:nvPr/>
        </p:nvSpPr>
        <p:spPr>
          <a:xfrm>
            <a:off x="9124949" y="847724"/>
            <a:ext cx="1381125" cy="646331"/>
          </a:xfrm>
          <a:prstGeom prst="rect">
            <a:avLst/>
          </a:prstGeom>
          <a:solidFill>
            <a:srgbClr val="C00000"/>
          </a:solidFill>
        </p:spPr>
        <p:txBody>
          <a:bodyPr wrap="square" rtlCol="0">
            <a:spAutoFit/>
          </a:bodyPr>
          <a:lstStyle/>
          <a:p>
            <a:pPr algn="ctr"/>
            <a:r>
              <a:rPr lang="en-CA" dirty="0">
                <a:solidFill>
                  <a:schemeClr val="bg1"/>
                </a:solidFill>
              </a:rPr>
              <a:t>NO-SQL Database</a:t>
            </a:r>
          </a:p>
        </p:txBody>
      </p:sp>
      <p:sp>
        <p:nvSpPr>
          <p:cNvPr id="14" name="TextBox 13">
            <a:extLst>
              <a:ext uri="{FF2B5EF4-FFF2-40B4-BE49-F238E27FC236}">
                <a16:creationId xmlns:a16="http://schemas.microsoft.com/office/drawing/2014/main" id="{7730E22A-6F2F-49CF-B95F-234536D3AF3F}"/>
              </a:ext>
            </a:extLst>
          </p:cNvPr>
          <p:cNvSpPr txBox="1"/>
          <p:nvPr/>
        </p:nvSpPr>
        <p:spPr>
          <a:xfrm>
            <a:off x="10506074" y="846352"/>
            <a:ext cx="1605570" cy="666751"/>
          </a:xfrm>
          <a:prstGeom prst="rect">
            <a:avLst/>
          </a:prstGeom>
          <a:solidFill>
            <a:schemeClr val="accent5">
              <a:lumMod val="60000"/>
              <a:lumOff val="40000"/>
            </a:schemeClr>
          </a:solidFill>
        </p:spPr>
        <p:txBody>
          <a:bodyPr wrap="square" rtlCol="0" anchor="ctr" anchorCtr="0">
            <a:noAutofit/>
          </a:bodyPr>
          <a:lstStyle/>
          <a:p>
            <a:pPr algn="ctr"/>
            <a:r>
              <a:rPr lang="en-CA" dirty="0">
                <a:solidFill>
                  <a:srgbClr val="C00000"/>
                </a:solidFill>
              </a:rPr>
              <a:t>RESTful APIs: web services</a:t>
            </a:r>
          </a:p>
        </p:txBody>
      </p:sp>
    </p:spTree>
    <p:extLst>
      <p:ext uri="{BB962C8B-B14F-4D97-AF65-F5344CB8AC3E}">
        <p14:creationId xmlns:p14="http://schemas.microsoft.com/office/powerpoint/2010/main" val="2394967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1D2EE-13E9-43FC-B187-B1B3C9C0E8FB}"/>
              </a:ext>
            </a:extLst>
          </p:cNvPr>
          <p:cNvSpPr>
            <a:spLocks noGrp="1"/>
          </p:cNvSpPr>
          <p:nvPr>
            <p:ph type="title"/>
          </p:nvPr>
        </p:nvSpPr>
        <p:spPr>
          <a:xfrm>
            <a:off x="838200" y="59359"/>
            <a:ext cx="10515600" cy="757093"/>
          </a:xfrm>
          <a:solidFill>
            <a:schemeClr val="accent2">
              <a:lumMod val="60000"/>
              <a:lumOff val="40000"/>
            </a:schemeClr>
          </a:solidFill>
        </p:spPr>
        <p:txBody>
          <a:bodyPr/>
          <a:lstStyle/>
          <a:p>
            <a:r>
              <a:rPr lang="en-CA" dirty="0"/>
              <a:t>Behold the 2 Tier Application: CLIENT SERVER</a:t>
            </a:r>
          </a:p>
        </p:txBody>
      </p:sp>
      <p:sp>
        <p:nvSpPr>
          <p:cNvPr id="3" name="Content Placeholder 2">
            <a:extLst>
              <a:ext uri="{FF2B5EF4-FFF2-40B4-BE49-F238E27FC236}">
                <a16:creationId xmlns:a16="http://schemas.microsoft.com/office/drawing/2014/main" id="{6EC18DDC-F192-4D41-A7D8-5382FBD2FC0F}"/>
              </a:ext>
            </a:extLst>
          </p:cNvPr>
          <p:cNvSpPr>
            <a:spLocks noGrp="1"/>
          </p:cNvSpPr>
          <p:nvPr>
            <p:ph idx="1"/>
          </p:nvPr>
        </p:nvSpPr>
        <p:spPr>
          <a:xfrm>
            <a:off x="832748" y="861955"/>
            <a:ext cx="10515600" cy="2073639"/>
          </a:xfrm>
        </p:spPr>
        <p:txBody>
          <a:bodyPr/>
          <a:lstStyle/>
          <a:p>
            <a:r>
              <a:rPr lang="en-CA" dirty="0"/>
              <a:t>Let’s start by telling our story at the level of the Client Server</a:t>
            </a:r>
          </a:p>
          <a:p>
            <a:r>
              <a:rPr lang="en-CA" dirty="0"/>
              <a:t>What does Client Server mean?</a:t>
            </a:r>
          </a:p>
          <a:p>
            <a:r>
              <a:rPr lang="en-CA" dirty="0"/>
              <a:t>In 1975: very few home computer, very low power</a:t>
            </a:r>
          </a:p>
          <a:p>
            <a:r>
              <a:rPr lang="en-CA" dirty="0"/>
              <a:t>Big companies STARTING to use computers</a:t>
            </a:r>
          </a:p>
          <a:p>
            <a:endParaRPr lang="en-CA" dirty="0"/>
          </a:p>
          <a:p>
            <a:endParaRPr lang="en-CA" dirty="0"/>
          </a:p>
          <a:p>
            <a:endParaRPr lang="en-CA" dirty="0"/>
          </a:p>
        </p:txBody>
      </p:sp>
      <p:sp>
        <p:nvSpPr>
          <p:cNvPr id="4" name="Rectangle 3">
            <a:extLst>
              <a:ext uri="{FF2B5EF4-FFF2-40B4-BE49-F238E27FC236}">
                <a16:creationId xmlns:a16="http://schemas.microsoft.com/office/drawing/2014/main" id="{D94EE888-8A1E-402E-AE27-C51AB1DE4BE6}"/>
              </a:ext>
            </a:extLst>
          </p:cNvPr>
          <p:cNvSpPr/>
          <p:nvPr/>
        </p:nvSpPr>
        <p:spPr>
          <a:xfrm>
            <a:off x="7888777" y="3402184"/>
            <a:ext cx="1745673" cy="2078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Users had access ONLY to a terminal: this terminal let users access the server remotely</a:t>
            </a:r>
          </a:p>
        </p:txBody>
      </p:sp>
      <p:sp>
        <p:nvSpPr>
          <p:cNvPr id="5" name="Rectangle 4">
            <a:extLst>
              <a:ext uri="{FF2B5EF4-FFF2-40B4-BE49-F238E27FC236}">
                <a16:creationId xmlns:a16="http://schemas.microsoft.com/office/drawing/2014/main" id="{CB04E7CE-845F-49F3-BA6F-10D11C523241}"/>
              </a:ext>
            </a:extLst>
          </p:cNvPr>
          <p:cNvSpPr/>
          <p:nvPr/>
        </p:nvSpPr>
        <p:spPr>
          <a:xfrm>
            <a:off x="2685232" y="2901222"/>
            <a:ext cx="1745673" cy="2078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SERVER was in a locked away room</a:t>
            </a:r>
          </a:p>
        </p:txBody>
      </p:sp>
      <p:pic>
        <p:nvPicPr>
          <p:cNvPr id="6" name="Picture 5">
            <a:extLst>
              <a:ext uri="{FF2B5EF4-FFF2-40B4-BE49-F238E27FC236}">
                <a16:creationId xmlns:a16="http://schemas.microsoft.com/office/drawing/2014/main" id="{178A37C6-1DAE-4AD0-A9A5-12240E529CDD}"/>
              </a:ext>
            </a:extLst>
          </p:cNvPr>
          <p:cNvPicPr>
            <a:picLocks noChangeAspect="1"/>
          </p:cNvPicPr>
          <p:nvPr/>
        </p:nvPicPr>
        <p:blipFill>
          <a:blip r:embed="rId2"/>
          <a:stretch>
            <a:fillRect/>
          </a:stretch>
        </p:blipFill>
        <p:spPr>
          <a:xfrm>
            <a:off x="58080" y="3038703"/>
            <a:ext cx="2491730" cy="1890744"/>
          </a:xfrm>
          <a:prstGeom prst="rect">
            <a:avLst/>
          </a:prstGeom>
        </p:spPr>
      </p:pic>
      <p:sp>
        <p:nvSpPr>
          <p:cNvPr id="7" name="Sun 6">
            <a:extLst>
              <a:ext uri="{FF2B5EF4-FFF2-40B4-BE49-F238E27FC236}">
                <a16:creationId xmlns:a16="http://schemas.microsoft.com/office/drawing/2014/main" id="{1046B78B-EC6D-449F-83E4-12A37ACA67A0}"/>
              </a:ext>
            </a:extLst>
          </p:cNvPr>
          <p:cNvSpPr/>
          <p:nvPr/>
        </p:nvSpPr>
        <p:spPr>
          <a:xfrm>
            <a:off x="4965927" y="3597175"/>
            <a:ext cx="2320413" cy="1937582"/>
          </a:xfrm>
          <a:prstGeom prst="su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900" dirty="0"/>
              <a:t>Earliest computer networks were developed in the 1960s</a:t>
            </a:r>
          </a:p>
        </p:txBody>
      </p:sp>
      <p:sp>
        <p:nvSpPr>
          <p:cNvPr id="8" name="Rectangle 7">
            <a:extLst>
              <a:ext uri="{FF2B5EF4-FFF2-40B4-BE49-F238E27FC236}">
                <a16:creationId xmlns:a16="http://schemas.microsoft.com/office/drawing/2014/main" id="{89B1348F-304C-4B5A-B2DE-99187D9B6822}"/>
              </a:ext>
            </a:extLst>
          </p:cNvPr>
          <p:cNvSpPr/>
          <p:nvPr/>
        </p:nvSpPr>
        <p:spPr>
          <a:xfrm>
            <a:off x="9850582" y="3526875"/>
            <a:ext cx="1072342" cy="355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F9820271-B5C2-440F-9A69-4A4469ACE0BA}"/>
              </a:ext>
            </a:extLst>
          </p:cNvPr>
          <p:cNvSpPr/>
          <p:nvPr/>
        </p:nvSpPr>
        <p:spPr>
          <a:xfrm>
            <a:off x="10002982" y="3679275"/>
            <a:ext cx="1072342" cy="355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CA00E30E-175D-4CB5-AFA5-A25D345CEC87}"/>
              </a:ext>
            </a:extLst>
          </p:cNvPr>
          <p:cNvSpPr/>
          <p:nvPr/>
        </p:nvSpPr>
        <p:spPr>
          <a:xfrm>
            <a:off x="10155382" y="3831675"/>
            <a:ext cx="1072342" cy="355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3D7707A-B334-47F2-B159-D2344FF27DD7}"/>
              </a:ext>
            </a:extLst>
          </p:cNvPr>
          <p:cNvSpPr/>
          <p:nvPr/>
        </p:nvSpPr>
        <p:spPr>
          <a:xfrm>
            <a:off x="10307782" y="3984075"/>
            <a:ext cx="1072342" cy="355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E50C11DD-D01C-4C49-8B4A-D3344A4486A8}"/>
              </a:ext>
            </a:extLst>
          </p:cNvPr>
          <p:cNvSpPr/>
          <p:nvPr/>
        </p:nvSpPr>
        <p:spPr>
          <a:xfrm>
            <a:off x="10460182" y="4136475"/>
            <a:ext cx="1072342" cy="355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50B25FF5-3C5C-4F49-B1DA-051589904B1D}"/>
              </a:ext>
            </a:extLst>
          </p:cNvPr>
          <p:cNvSpPr/>
          <p:nvPr/>
        </p:nvSpPr>
        <p:spPr>
          <a:xfrm>
            <a:off x="10155382" y="3831675"/>
            <a:ext cx="1072342" cy="355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B50AA0E5-3624-484A-A2D5-64E46327F166}"/>
              </a:ext>
            </a:extLst>
          </p:cNvPr>
          <p:cNvSpPr/>
          <p:nvPr/>
        </p:nvSpPr>
        <p:spPr>
          <a:xfrm>
            <a:off x="10612582" y="4288875"/>
            <a:ext cx="1072342" cy="355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836283DE-FD2A-43C4-BA51-36342F37BC3A}"/>
              </a:ext>
            </a:extLst>
          </p:cNvPr>
          <p:cNvSpPr/>
          <p:nvPr/>
        </p:nvSpPr>
        <p:spPr>
          <a:xfrm>
            <a:off x="10307782" y="3984075"/>
            <a:ext cx="1072342" cy="355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B65EDDA6-5603-44A5-976E-A3394CBF11CA}"/>
              </a:ext>
            </a:extLst>
          </p:cNvPr>
          <p:cNvSpPr/>
          <p:nvPr/>
        </p:nvSpPr>
        <p:spPr>
          <a:xfrm>
            <a:off x="10764982" y="4441275"/>
            <a:ext cx="1072342" cy="355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F40B2D0C-45A5-4839-B915-08BE4C9984FB}"/>
              </a:ext>
            </a:extLst>
          </p:cNvPr>
          <p:cNvSpPr txBox="1"/>
          <p:nvPr/>
        </p:nvSpPr>
        <p:spPr>
          <a:xfrm>
            <a:off x="8052261" y="2718755"/>
            <a:ext cx="3164379" cy="646331"/>
          </a:xfrm>
          <a:prstGeom prst="rect">
            <a:avLst/>
          </a:prstGeom>
          <a:noFill/>
        </p:spPr>
        <p:txBody>
          <a:bodyPr wrap="square" rtlCol="0">
            <a:spAutoFit/>
          </a:bodyPr>
          <a:lstStyle/>
          <a:p>
            <a:r>
              <a:rPr lang="en-CA" dirty="0"/>
              <a:t>1000s of dumb terminals / users connecting to one server</a:t>
            </a:r>
          </a:p>
        </p:txBody>
      </p:sp>
      <p:sp>
        <p:nvSpPr>
          <p:cNvPr id="18" name="Arrow: Right 17">
            <a:extLst>
              <a:ext uri="{FF2B5EF4-FFF2-40B4-BE49-F238E27FC236}">
                <a16:creationId xmlns:a16="http://schemas.microsoft.com/office/drawing/2014/main" id="{BE0A84D0-798D-4A01-AF77-30BE32059E8A}"/>
              </a:ext>
            </a:extLst>
          </p:cNvPr>
          <p:cNvSpPr/>
          <p:nvPr/>
        </p:nvSpPr>
        <p:spPr>
          <a:xfrm>
            <a:off x="6910647" y="3718562"/>
            <a:ext cx="1049024" cy="265514"/>
          </a:xfrm>
          <a:prstGeom prst="rightArrow">
            <a:avLst/>
          </a:prstGeom>
          <a:solidFill>
            <a:srgbClr val="FFFF0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Arrow: Right 18">
            <a:extLst>
              <a:ext uri="{FF2B5EF4-FFF2-40B4-BE49-F238E27FC236}">
                <a16:creationId xmlns:a16="http://schemas.microsoft.com/office/drawing/2014/main" id="{BAC69D8B-DE44-4692-B62D-25C7D9DF4D78}"/>
              </a:ext>
            </a:extLst>
          </p:cNvPr>
          <p:cNvSpPr/>
          <p:nvPr/>
        </p:nvSpPr>
        <p:spPr>
          <a:xfrm flipH="1">
            <a:off x="6676048" y="5004972"/>
            <a:ext cx="1704109" cy="265514"/>
          </a:xfrm>
          <a:prstGeom prst="rightArrow">
            <a:avLst/>
          </a:prstGeom>
          <a:solidFill>
            <a:srgbClr val="FFFF0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Arrow: Right 19">
            <a:extLst>
              <a:ext uri="{FF2B5EF4-FFF2-40B4-BE49-F238E27FC236}">
                <a16:creationId xmlns:a16="http://schemas.microsoft.com/office/drawing/2014/main" id="{477A8241-A555-41E5-84B3-57BE4389423B}"/>
              </a:ext>
            </a:extLst>
          </p:cNvPr>
          <p:cNvSpPr/>
          <p:nvPr/>
        </p:nvSpPr>
        <p:spPr>
          <a:xfrm>
            <a:off x="4132340" y="3793488"/>
            <a:ext cx="1536940" cy="265514"/>
          </a:xfrm>
          <a:prstGeom prst="rightArrow">
            <a:avLst/>
          </a:prstGeom>
          <a:solidFill>
            <a:srgbClr val="FFFF0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Arrow: Right 20">
            <a:extLst>
              <a:ext uri="{FF2B5EF4-FFF2-40B4-BE49-F238E27FC236}">
                <a16:creationId xmlns:a16="http://schemas.microsoft.com/office/drawing/2014/main" id="{4AA2FAE6-B784-49DE-A27D-46E3012E81E3}"/>
              </a:ext>
            </a:extLst>
          </p:cNvPr>
          <p:cNvSpPr/>
          <p:nvPr/>
        </p:nvSpPr>
        <p:spPr>
          <a:xfrm flipH="1">
            <a:off x="3897740" y="5079898"/>
            <a:ext cx="1800177" cy="265514"/>
          </a:xfrm>
          <a:prstGeom prst="rightArrow">
            <a:avLst/>
          </a:prstGeom>
          <a:solidFill>
            <a:srgbClr val="FFFF0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26" name="Picture 2">
            <a:extLst>
              <a:ext uri="{FF2B5EF4-FFF2-40B4-BE49-F238E27FC236}">
                <a16:creationId xmlns:a16="http://schemas.microsoft.com/office/drawing/2014/main" id="{A9EA31A7-3E95-4734-A2D6-9BBA209708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8722" y="5063908"/>
            <a:ext cx="330431" cy="63246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F868755E-B00E-480E-AA58-0DFBE3069643}"/>
              </a:ext>
            </a:extLst>
          </p:cNvPr>
          <p:cNvPicPr>
            <a:picLocks noChangeAspect="1"/>
          </p:cNvPicPr>
          <p:nvPr/>
        </p:nvPicPr>
        <p:blipFill>
          <a:blip r:embed="rId4"/>
          <a:stretch>
            <a:fillRect/>
          </a:stretch>
        </p:blipFill>
        <p:spPr>
          <a:xfrm>
            <a:off x="4248803" y="5405387"/>
            <a:ext cx="1274026" cy="1347730"/>
          </a:xfrm>
          <a:prstGeom prst="rect">
            <a:avLst/>
          </a:prstGeom>
        </p:spPr>
      </p:pic>
      <p:sp>
        <p:nvSpPr>
          <p:cNvPr id="25" name="Rectangle: Rounded Corners 24">
            <a:extLst>
              <a:ext uri="{FF2B5EF4-FFF2-40B4-BE49-F238E27FC236}">
                <a16:creationId xmlns:a16="http://schemas.microsoft.com/office/drawing/2014/main" id="{62744B4A-DFA3-4720-A1C4-A59ABDF21565}"/>
              </a:ext>
            </a:extLst>
          </p:cNvPr>
          <p:cNvSpPr/>
          <p:nvPr/>
        </p:nvSpPr>
        <p:spPr>
          <a:xfrm>
            <a:off x="4749796" y="2842953"/>
            <a:ext cx="48032" cy="25624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7" name="Picture 26">
            <a:extLst>
              <a:ext uri="{FF2B5EF4-FFF2-40B4-BE49-F238E27FC236}">
                <a16:creationId xmlns:a16="http://schemas.microsoft.com/office/drawing/2014/main" id="{F2CB4DA3-930C-4607-8B68-A46225D2C337}"/>
              </a:ext>
            </a:extLst>
          </p:cNvPr>
          <p:cNvPicPr>
            <a:picLocks noChangeAspect="1"/>
          </p:cNvPicPr>
          <p:nvPr/>
        </p:nvPicPr>
        <p:blipFill>
          <a:blip r:embed="rId4"/>
          <a:stretch>
            <a:fillRect/>
          </a:stretch>
        </p:blipFill>
        <p:spPr>
          <a:xfrm>
            <a:off x="7035634" y="5510270"/>
            <a:ext cx="1274026" cy="1347730"/>
          </a:xfrm>
          <a:prstGeom prst="rect">
            <a:avLst/>
          </a:prstGeom>
        </p:spPr>
      </p:pic>
      <p:sp>
        <p:nvSpPr>
          <p:cNvPr id="28" name="Rectangle: Rounded Corners 27">
            <a:extLst>
              <a:ext uri="{FF2B5EF4-FFF2-40B4-BE49-F238E27FC236}">
                <a16:creationId xmlns:a16="http://schemas.microsoft.com/office/drawing/2014/main" id="{C7C08987-6C51-4327-9513-B46F68F9AB69}"/>
              </a:ext>
            </a:extLst>
          </p:cNvPr>
          <p:cNvSpPr/>
          <p:nvPr/>
        </p:nvSpPr>
        <p:spPr>
          <a:xfrm>
            <a:off x="7536627" y="2947836"/>
            <a:ext cx="48032" cy="25624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TextBox 25">
            <a:extLst>
              <a:ext uri="{FF2B5EF4-FFF2-40B4-BE49-F238E27FC236}">
                <a16:creationId xmlns:a16="http://schemas.microsoft.com/office/drawing/2014/main" id="{E1B689E2-C388-4DCB-8D4A-0AC6133032C1}"/>
              </a:ext>
            </a:extLst>
          </p:cNvPr>
          <p:cNvSpPr txBox="1"/>
          <p:nvPr/>
        </p:nvSpPr>
        <p:spPr>
          <a:xfrm>
            <a:off x="10201102" y="5754082"/>
            <a:ext cx="1072342" cy="923330"/>
          </a:xfrm>
          <a:prstGeom prst="rect">
            <a:avLst/>
          </a:prstGeom>
          <a:solidFill>
            <a:srgbClr val="92D050"/>
          </a:solidFill>
        </p:spPr>
        <p:txBody>
          <a:bodyPr wrap="square" rtlCol="0">
            <a:spAutoFit/>
          </a:bodyPr>
          <a:lstStyle/>
          <a:p>
            <a:pPr algn="ctr"/>
            <a:r>
              <a:rPr lang="en-CA" dirty="0"/>
              <a:t>Client partition or tier</a:t>
            </a:r>
          </a:p>
        </p:txBody>
      </p:sp>
      <p:sp>
        <p:nvSpPr>
          <p:cNvPr id="29" name="TextBox 28">
            <a:extLst>
              <a:ext uri="{FF2B5EF4-FFF2-40B4-BE49-F238E27FC236}">
                <a16:creationId xmlns:a16="http://schemas.microsoft.com/office/drawing/2014/main" id="{10CECB28-16FD-4F8B-AFD5-BE0E4CF40154}"/>
              </a:ext>
            </a:extLst>
          </p:cNvPr>
          <p:cNvSpPr txBox="1"/>
          <p:nvPr/>
        </p:nvSpPr>
        <p:spPr>
          <a:xfrm>
            <a:off x="2549810" y="5709920"/>
            <a:ext cx="1072342" cy="369332"/>
          </a:xfrm>
          <a:prstGeom prst="rect">
            <a:avLst/>
          </a:prstGeom>
          <a:solidFill>
            <a:srgbClr val="92D050"/>
          </a:solidFill>
        </p:spPr>
        <p:txBody>
          <a:bodyPr wrap="square" rtlCol="0">
            <a:spAutoFit/>
          </a:bodyPr>
          <a:lstStyle/>
          <a:p>
            <a:pPr algn="ctr"/>
            <a:r>
              <a:rPr lang="en-CA" dirty="0"/>
              <a:t>server</a:t>
            </a:r>
          </a:p>
        </p:txBody>
      </p:sp>
    </p:spTree>
    <p:extLst>
      <p:ext uri="{BB962C8B-B14F-4D97-AF65-F5344CB8AC3E}">
        <p14:creationId xmlns:p14="http://schemas.microsoft.com/office/powerpoint/2010/main" val="39759178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0B0EE-7839-4C43-91D2-B758A12C67C3}"/>
              </a:ext>
            </a:extLst>
          </p:cNvPr>
          <p:cNvSpPr>
            <a:spLocks noGrp="1"/>
          </p:cNvSpPr>
          <p:nvPr>
            <p:ph idx="1"/>
          </p:nvPr>
        </p:nvSpPr>
        <p:spPr>
          <a:xfrm>
            <a:off x="838200" y="457200"/>
            <a:ext cx="10515600" cy="5719763"/>
          </a:xfrm>
        </p:spPr>
        <p:txBody>
          <a:bodyPr>
            <a:normAutofit fontScale="85000" lnSpcReduction="20000"/>
          </a:bodyPr>
          <a:lstStyle/>
          <a:p>
            <a:r>
              <a:rPr lang="en-US" dirty="0"/>
              <a:t>The network layer of Node.js is low level while being simple to use. For example, the HTTP modules allow you to write an HTTP server (or client) using a few lines of code. This is powerful, but it puts you, the programmer, very close to the protocol requests and makes you implement precisely those HTTP headers that you should return in request responses.</a:t>
            </a:r>
          </a:p>
          <a:p>
            <a:r>
              <a:rPr lang="en-US" dirty="0"/>
              <a:t>Typical web application developers don't need to work at a low level of the HTTP or other protocols. Instead, we tend to be more productive, working with higher-level interfaces. For example, PHP coders assume that Apache (or other HTTP servers) is already there providing the HTTP protocol, and that they don't have to implement the HTTP server portion of the stack. By contrast, a Node.js programmer does implement an HTTP server to which their application code is attached.</a:t>
            </a:r>
          </a:p>
          <a:p>
            <a:r>
              <a:rPr lang="en-US" dirty="0"/>
              <a:t>To simplify the situation, the Node.js community has several web application frameworks, such as </a:t>
            </a:r>
            <a:r>
              <a:rPr lang="en-US" dirty="0">
                <a:highlight>
                  <a:srgbClr val="FFFF00"/>
                </a:highlight>
              </a:rPr>
              <a:t>Express</a:t>
            </a:r>
            <a:r>
              <a:rPr lang="en-US" dirty="0"/>
              <a:t>, providing the higher-level interfaces required by typical programmers. You can quickly configure an HTTP server with baked-in capabilities such as sessions, cookies, serving static files, and logging, letting developers focus on their business logic. Other frameworks provide OAuth 2 support, and focus on REST APIs.</a:t>
            </a:r>
          </a:p>
          <a:p>
            <a:r>
              <a:rPr lang="en-US" dirty="0"/>
              <a:t>Node.js is not limited to web service application development. The community around Node.js has taken it in many other directions,</a:t>
            </a:r>
          </a:p>
          <a:p>
            <a:endParaRPr lang="en-CA" dirty="0"/>
          </a:p>
        </p:txBody>
      </p:sp>
    </p:spTree>
    <p:extLst>
      <p:ext uri="{BB962C8B-B14F-4D97-AF65-F5344CB8AC3E}">
        <p14:creationId xmlns:p14="http://schemas.microsoft.com/office/powerpoint/2010/main" val="14998291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46E6B-BE7A-43F3-9CD7-340AF72E8430}"/>
              </a:ext>
            </a:extLst>
          </p:cNvPr>
          <p:cNvSpPr>
            <a:spLocks noGrp="1"/>
          </p:cNvSpPr>
          <p:nvPr>
            <p:ph type="title"/>
          </p:nvPr>
        </p:nvSpPr>
        <p:spPr>
          <a:xfrm>
            <a:off x="838200" y="365125"/>
            <a:ext cx="10515600" cy="769083"/>
          </a:xfrm>
          <a:solidFill>
            <a:schemeClr val="accent1">
              <a:lumMod val="75000"/>
            </a:schemeClr>
          </a:solidFill>
        </p:spPr>
        <p:txBody>
          <a:bodyPr/>
          <a:lstStyle/>
          <a:p>
            <a:pPr algn="r"/>
            <a:r>
              <a:rPr lang="en-CA" b="1" dirty="0">
                <a:solidFill>
                  <a:schemeClr val="bg1"/>
                </a:solidFill>
              </a:rPr>
              <a:t>Node.js eco-system</a:t>
            </a:r>
          </a:p>
        </p:txBody>
      </p:sp>
      <p:sp>
        <p:nvSpPr>
          <p:cNvPr id="3" name="Content Placeholder 2">
            <a:extLst>
              <a:ext uri="{FF2B5EF4-FFF2-40B4-BE49-F238E27FC236}">
                <a16:creationId xmlns:a16="http://schemas.microsoft.com/office/drawing/2014/main" id="{BFA6D9B6-154E-4AD7-BBCC-DEB76E6BEB9A}"/>
              </a:ext>
            </a:extLst>
          </p:cNvPr>
          <p:cNvSpPr>
            <a:spLocks noGrp="1"/>
          </p:cNvSpPr>
          <p:nvPr>
            <p:ph idx="1"/>
          </p:nvPr>
        </p:nvSpPr>
        <p:spPr>
          <a:xfrm>
            <a:off x="838200" y="1138359"/>
            <a:ext cx="10515600" cy="5354516"/>
          </a:xfrm>
        </p:spPr>
        <p:txBody>
          <a:bodyPr>
            <a:normAutofit fontScale="55000" lnSpcReduction="20000"/>
          </a:bodyPr>
          <a:lstStyle/>
          <a:p>
            <a:r>
              <a:rPr lang="en-US" b="1" dirty="0"/>
              <a:t>Build tools</a:t>
            </a:r>
            <a:r>
              <a:rPr lang="en-US" dirty="0"/>
              <a:t>: Node.js has become a popular choice for developing command-line tools used in software development, or communicating with service infrastructure. Grunt and Gulp are widely used by frontend developers to build assets for websites. Babel is widely used for </a:t>
            </a:r>
            <a:r>
              <a:rPr lang="en-US" dirty="0" err="1"/>
              <a:t>transpiling</a:t>
            </a:r>
            <a:r>
              <a:rPr lang="en-US" dirty="0"/>
              <a:t> modern ES-2016 code to run on older browsers. Popular CSS optimizers and processors, such as </a:t>
            </a:r>
            <a:r>
              <a:rPr lang="en-US" dirty="0" err="1"/>
              <a:t>PostCSS</a:t>
            </a:r>
            <a:r>
              <a:rPr lang="en-US" dirty="0"/>
              <a:t>, are written in Node.js. Static website generation systems such as Metalsmith, Punch, and </a:t>
            </a:r>
            <a:r>
              <a:rPr lang="en-US" dirty="0" err="1"/>
              <a:t>AkashaCMS</a:t>
            </a:r>
            <a:r>
              <a:rPr lang="en-US" dirty="0"/>
              <a:t>, run at the command line and generate website content that you upload to a web server.</a:t>
            </a:r>
          </a:p>
          <a:p>
            <a:r>
              <a:rPr lang="en-US" b="1" dirty="0"/>
              <a:t>Web UI testing</a:t>
            </a:r>
            <a:r>
              <a:rPr lang="en-US" dirty="0"/>
              <a:t>: Puppeteer gives you control over a headless-Chrome web browser instance. With it, you can develop Node.js scripts controlling a modern full-featured web browser. Typical use cases involve web scraping and testing web applications.</a:t>
            </a:r>
          </a:p>
          <a:p>
            <a:r>
              <a:rPr lang="en-US" b="1" dirty="0"/>
              <a:t>Desktop applications</a:t>
            </a:r>
            <a:r>
              <a:rPr lang="en-US" dirty="0"/>
              <a:t>: Both Electron and </a:t>
            </a:r>
            <a:r>
              <a:rPr lang="en-US" b="1" dirty="0"/>
              <a:t>node-</a:t>
            </a:r>
            <a:r>
              <a:rPr lang="en-US" b="1" dirty="0" err="1"/>
              <a:t>webkit</a:t>
            </a:r>
            <a:r>
              <a:rPr lang="en-US" dirty="0"/>
              <a:t> (</a:t>
            </a:r>
            <a:r>
              <a:rPr lang="en-US" b="1" dirty="0"/>
              <a:t>NW.j</a:t>
            </a:r>
            <a:r>
              <a:rPr lang="en-US" dirty="0"/>
              <a:t>s) are frameworks for developing desktop applications for Windows, macOS, and Linux. These frameworks utilize a large chunk of Chrome, wrapped by Node.js libraries, to develop desktop applications using web UI technologies. Applications are written with modern HTML5, CSS3, and JavaScript, and can utilize leading-edge web frameworks, such as Bootstrap, React, or AngularJS. Many popular applications have been built using Electron, including the Slack desktop client application, the Atom and Microsoft Visual Code programming editors, the Postman REST client, the </a:t>
            </a:r>
            <a:r>
              <a:rPr lang="en-US" dirty="0" err="1"/>
              <a:t>GitKraken</a:t>
            </a:r>
            <a:r>
              <a:rPr lang="en-US" dirty="0"/>
              <a:t> GIT client, and Etcher, which makes it incredibly easy to burn OS images to flash drives to run on single-board computers.</a:t>
            </a:r>
          </a:p>
          <a:p>
            <a:r>
              <a:rPr lang="en-US" b="1" dirty="0"/>
              <a:t>Mobile applications</a:t>
            </a:r>
            <a:r>
              <a:rPr lang="en-US" dirty="0"/>
              <a:t>: The Node.js for Mobile Systems project lets you develop smartphone or tablet computer applications using Node.js, for both iOS and Android. Apple's App Store rules preclude incorporating a JavaScript engine with JIT capabilities, meaning that normal Node.js cannot be used in an iOS application. For iOS application development, the project uses Node.js-on-</a:t>
            </a:r>
            <a:r>
              <a:rPr lang="en-US" dirty="0" err="1"/>
              <a:t>ChakraCore</a:t>
            </a:r>
            <a:r>
              <a:rPr lang="en-US" dirty="0"/>
              <a:t> to skirt around the App Store rules. For Android application development the project uses regular Node.js on Android. At the time of writing, the project is in an early stage of development, but it looks promising.</a:t>
            </a:r>
          </a:p>
          <a:p>
            <a:r>
              <a:rPr lang="en-US" sz="3600" b="1" dirty="0">
                <a:highlight>
                  <a:srgbClr val="FFFF00"/>
                </a:highlight>
              </a:rPr>
              <a:t>Internet of Things</a:t>
            </a:r>
            <a:r>
              <a:rPr lang="en-US" sz="3600" dirty="0">
                <a:highlight>
                  <a:srgbClr val="FFFF00"/>
                </a:highlight>
              </a:rPr>
              <a:t> (</a:t>
            </a:r>
            <a:r>
              <a:rPr lang="en-US" sz="3600" b="1" dirty="0">
                <a:highlight>
                  <a:srgbClr val="FFFF00"/>
                </a:highlight>
              </a:rPr>
              <a:t>IoT</a:t>
            </a:r>
            <a:r>
              <a:rPr lang="en-US" sz="3600" dirty="0">
                <a:highlight>
                  <a:srgbClr val="FFFF00"/>
                </a:highlight>
              </a:rPr>
              <a:t>): Reportedly, it is a very popular language for Internet-of-Things projects, and Node.js does run on most ARM-based single-board computers. The clearest example is the </a:t>
            </a:r>
            <a:r>
              <a:rPr lang="en-US" sz="3600" dirty="0" err="1">
                <a:highlight>
                  <a:srgbClr val="FFFF00"/>
                </a:highlight>
              </a:rPr>
              <a:t>NodeRED</a:t>
            </a:r>
            <a:r>
              <a:rPr lang="en-US" sz="3600" dirty="0">
                <a:highlight>
                  <a:srgbClr val="FFFF00"/>
                </a:highlight>
              </a:rPr>
              <a:t> project. It offers a graphical programming environment, letting you draw programs by connecting blocks together. It features hardware-oriented input and output mechanisms, for example, to interact with </a:t>
            </a:r>
            <a:r>
              <a:rPr lang="en-US" sz="3600" b="1" dirty="0">
                <a:highlight>
                  <a:srgbClr val="FFFF00"/>
                </a:highlight>
              </a:rPr>
              <a:t>General Purpose I/O</a:t>
            </a:r>
            <a:r>
              <a:rPr lang="en-US" sz="3600" dirty="0">
                <a:highlight>
                  <a:srgbClr val="FFFF00"/>
                </a:highlight>
              </a:rPr>
              <a:t> (</a:t>
            </a:r>
            <a:r>
              <a:rPr lang="en-US" sz="3600" b="1" dirty="0">
                <a:highlight>
                  <a:srgbClr val="FFFF00"/>
                </a:highlight>
              </a:rPr>
              <a:t>GPIO</a:t>
            </a:r>
            <a:r>
              <a:rPr lang="en-US" sz="3600" dirty="0">
                <a:highlight>
                  <a:srgbClr val="FFFF00"/>
                </a:highlight>
              </a:rPr>
              <a:t>) pins on Raspberry Pi or </a:t>
            </a:r>
            <a:r>
              <a:rPr lang="en-US" sz="3600" dirty="0" err="1">
                <a:highlight>
                  <a:srgbClr val="FFFF00"/>
                </a:highlight>
              </a:rPr>
              <a:t>Beaglebone</a:t>
            </a:r>
            <a:r>
              <a:rPr lang="en-US" sz="3600" dirty="0">
                <a:highlight>
                  <a:srgbClr val="FFFF00"/>
                </a:highlight>
              </a:rPr>
              <a:t> single-board computers.</a:t>
            </a:r>
          </a:p>
          <a:p>
            <a:endParaRPr lang="en-CA" dirty="0"/>
          </a:p>
        </p:txBody>
      </p:sp>
    </p:spTree>
    <p:extLst>
      <p:ext uri="{BB962C8B-B14F-4D97-AF65-F5344CB8AC3E}">
        <p14:creationId xmlns:p14="http://schemas.microsoft.com/office/powerpoint/2010/main" val="25353279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874FA-F55C-4860-BE6A-6D83EC8A6811}"/>
              </a:ext>
            </a:extLst>
          </p:cNvPr>
          <p:cNvSpPr>
            <a:spLocks noGrp="1"/>
          </p:cNvSpPr>
          <p:nvPr>
            <p:ph type="title"/>
          </p:nvPr>
        </p:nvSpPr>
        <p:spPr>
          <a:xfrm>
            <a:off x="838200" y="365125"/>
            <a:ext cx="10515600" cy="672367"/>
          </a:xfrm>
          <a:solidFill>
            <a:srgbClr val="002060"/>
          </a:solidFill>
        </p:spPr>
        <p:txBody>
          <a:bodyPr>
            <a:normAutofit fontScale="90000"/>
          </a:bodyPr>
          <a:lstStyle/>
          <a:p>
            <a:pPr algn="r"/>
            <a:r>
              <a:rPr lang="en-US" b="1" dirty="0">
                <a:solidFill>
                  <a:schemeClr val="bg1"/>
                </a:solidFill>
              </a:rPr>
              <a:t>Server-side JavaScript</a:t>
            </a:r>
            <a:endParaRPr lang="en-CA" dirty="0">
              <a:solidFill>
                <a:schemeClr val="bg1"/>
              </a:solidFill>
            </a:endParaRPr>
          </a:p>
        </p:txBody>
      </p:sp>
      <p:sp>
        <p:nvSpPr>
          <p:cNvPr id="3" name="Content Placeholder 2">
            <a:extLst>
              <a:ext uri="{FF2B5EF4-FFF2-40B4-BE49-F238E27FC236}">
                <a16:creationId xmlns:a16="http://schemas.microsoft.com/office/drawing/2014/main" id="{4E7EBA40-C727-4502-AE4D-3E533F910F67}"/>
              </a:ext>
            </a:extLst>
          </p:cNvPr>
          <p:cNvSpPr>
            <a:spLocks noGrp="1"/>
          </p:cNvSpPr>
          <p:nvPr>
            <p:ph idx="1"/>
          </p:nvPr>
        </p:nvSpPr>
        <p:spPr>
          <a:xfrm>
            <a:off x="838200" y="1239716"/>
            <a:ext cx="10515600" cy="4761401"/>
          </a:xfrm>
        </p:spPr>
        <p:txBody>
          <a:bodyPr>
            <a:normAutofit/>
          </a:bodyPr>
          <a:lstStyle/>
          <a:p>
            <a:r>
              <a:rPr lang="en-US" dirty="0"/>
              <a:t>Back in the dawn of the web age, the tools for writing web applications were at a fledgling stage. Some were experimenting with Perl or TCL to write CGI scripts, and the PHP and Java languages had just been developed. Even then, JavaScript saw use on the server side. One early web application server was Netscape's </a:t>
            </a:r>
            <a:r>
              <a:rPr lang="en-US" dirty="0" err="1"/>
              <a:t>LiveWire</a:t>
            </a:r>
            <a:r>
              <a:rPr lang="en-US" dirty="0"/>
              <a:t> server, which used JavaScript. Some versions of Microsoft's ASP used JScript, their version of JavaScript. </a:t>
            </a:r>
          </a:p>
          <a:p>
            <a:r>
              <a:rPr lang="en-US" dirty="0"/>
              <a:t>A more recent server-side JavaScript project is the </a:t>
            </a:r>
            <a:r>
              <a:rPr lang="en-US" dirty="0" err="1"/>
              <a:t>RingoJS</a:t>
            </a:r>
            <a:r>
              <a:rPr lang="en-US" dirty="0"/>
              <a:t> application framework in the Java universe. Java 6 and Java 7 were both shipped with the Rhino JavaScript engine. In Java 8, Rhino was dropped in favor of the newer </a:t>
            </a:r>
            <a:r>
              <a:rPr lang="en-US" dirty="0" err="1"/>
              <a:t>Nashorn</a:t>
            </a:r>
            <a:r>
              <a:rPr lang="en-US" dirty="0"/>
              <a:t> JavaScript engine.</a:t>
            </a:r>
          </a:p>
          <a:p>
            <a:endParaRPr lang="en-CA" dirty="0"/>
          </a:p>
        </p:txBody>
      </p:sp>
    </p:spTree>
    <p:extLst>
      <p:ext uri="{BB962C8B-B14F-4D97-AF65-F5344CB8AC3E}">
        <p14:creationId xmlns:p14="http://schemas.microsoft.com/office/powerpoint/2010/main" val="28530993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00764E-64C6-4B53-87C4-5D503E6A4815}"/>
              </a:ext>
            </a:extLst>
          </p:cNvPr>
          <p:cNvPicPr>
            <a:picLocks noChangeAspect="1"/>
          </p:cNvPicPr>
          <p:nvPr/>
        </p:nvPicPr>
        <p:blipFill>
          <a:blip r:embed="rId2"/>
          <a:stretch>
            <a:fillRect/>
          </a:stretch>
        </p:blipFill>
        <p:spPr>
          <a:xfrm>
            <a:off x="422827" y="378068"/>
            <a:ext cx="10904915" cy="5864469"/>
          </a:xfrm>
          <a:prstGeom prst="rect">
            <a:avLst/>
          </a:prstGeom>
        </p:spPr>
      </p:pic>
    </p:spTree>
    <p:extLst>
      <p:ext uri="{BB962C8B-B14F-4D97-AF65-F5344CB8AC3E}">
        <p14:creationId xmlns:p14="http://schemas.microsoft.com/office/powerpoint/2010/main" val="11144378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7C4A5-26CF-4906-A182-562DA6A27272}"/>
              </a:ext>
            </a:extLst>
          </p:cNvPr>
          <p:cNvSpPr>
            <a:spLocks noGrp="1"/>
          </p:cNvSpPr>
          <p:nvPr>
            <p:ph type="title"/>
          </p:nvPr>
        </p:nvSpPr>
        <p:spPr>
          <a:xfrm>
            <a:off x="838200" y="365126"/>
            <a:ext cx="10515600" cy="883382"/>
          </a:xfrm>
        </p:spPr>
        <p:txBody>
          <a:bodyPr>
            <a:normAutofit/>
          </a:bodyPr>
          <a:lstStyle/>
          <a:p>
            <a:r>
              <a:rPr lang="en-US" dirty="0"/>
              <a:t>Asynchronous execution</a:t>
            </a:r>
            <a:endParaRPr lang="en-CA" dirty="0"/>
          </a:p>
        </p:txBody>
      </p:sp>
      <p:sp>
        <p:nvSpPr>
          <p:cNvPr id="3" name="Content Placeholder 2">
            <a:extLst>
              <a:ext uri="{FF2B5EF4-FFF2-40B4-BE49-F238E27FC236}">
                <a16:creationId xmlns:a16="http://schemas.microsoft.com/office/drawing/2014/main" id="{07400BC0-F02A-479A-B164-473257F5FF43}"/>
              </a:ext>
            </a:extLst>
          </p:cNvPr>
          <p:cNvSpPr>
            <a:spLocks noGrp="1"/>
          </p:cNvSpPr>
          <p:nvPr>
            <p:ph idx="1"/>
          </p:nvPr>
        </p:nvSpPr>
        <p:spPr/>
        <p:txBody>
          <a:bodyPr/>
          <a:lstStyle/>
          <a:p>
            <a:r>
              <a:rPr lang="en-US" dirty="0"/>
              <a:t>Consider the idea of asynchronous JavaScript code in the browser using </a:t>
            </a:r>
            <a:r>
              <a:rPr lang="en-US" dirty="0" err="1"/>
              <a:t>setTimeout</a:t>
            </a:r>
            <a:r>
              <a:rPr lang="en-US" dirty="0"/>
              <a:t>; </a:t>
            </a:r>
          </a:p>
          <a:p>
            <a:r>
              <a:rPr lang="en-US" dirty="0"/>
              <a:t>the principles apply more strongly in the world of Node. As you may be making a number of network-dependent connections to different REST API services, database servers, and anything else, it is important that your code can be executed smoothly and has proper callback usage in place whenever each service responds.</a:t>
            </a:r>
            <a:endParaRPr lang="en-CA" dirty="0"/>
          </a:p>
        </p:txBody>
      </p:sp>
    </p:spTree>
    <p:extLst>
      <p:ext uri="{BB962C8B-B14F-4D97-AF65-F5344CB8AC3E}">
        <p14:creationId xmlns:p14="http://schemas.microsoft.com/office/powerpoint/2010/main" val="36532139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51EC8E-8A63-42E2-B4E4-E7322790AAF0}"/>
              </a:ext>
            </a:extLst>
          </p:cNvPr>
          <p:cNvPicPr>
            <a:picLocks noChangeAspect="1"/>
          </p:cNvPicPr>
          <p:nvPr/>
        </p:nvPicPr>
        <p:blipFill>
          <a:blip r:embed="rId2"/>
          <a:stretch>
            <a:fillRect/>
          </a:stretch>
        </p:blipFill>
        <p:spPr>
          <a:xfrm>
            <a:off x="365263" y="663016"/>
            <a:ext cx="11461473" cy="5022015"/>
          </a:xfrm>
          <a:prstGeom prst="rect">
            <a:avLst/>
          </a:prstGeom>
        </p:spPr>
      </p:pic>
    </p:spTree>
    <p:extLst>
      <p:ext uri="{BB962C8B-B14F-4D97-AF65-F5344CB8AC3E}">
        <p14:creationId xmlns:p14="http://schemas.microsoft.com/office/powerpoint/2010/main" val="8381897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F1C8-7915-4D83-9C2B-00140844D4BD}"/>
              </a:ext>
            </a:extLst>
          </p:cNvPr>
          <p:cNvSpPr>
            <a:spLocks noGrp="1"/>
          </p:cNvSpPr>
          <p:nvPr>
            <p:ph type="title"/>
          </p:nvPr>
        </p:nvSpPr>
        <p:spPr>
          <a:xfrm>
            <a:off x="838200" y="365125"/>
            <a:ext cx="10515600" cy="725121"/>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txBody>
          <a:bodyPr/>
          <a:lstStyle/>
          <a:p>
            <a:r>
              <a:rPr lang="en-US" dirty="0"/>
              <a:t>The Node.js core</a:t>
            </a:r>
            <a:endParaRPr lang="en-CA" dirty="0"/>
          </a:p>
        </p:txBody>
      </p:sp>
      <p:sp>
        <p:nvSpPr>
          <p:cNvPr id="3" name="Content Placeholder 2">
            <a:extLst>
              <a:ext uri="{FF2B5EF4-FFF2-40B4-BE49-F238E27FC236}">
                <a16:creationId xmlns:a16="http://schemas.microsoft.com/office/drawing/2014/main" id="{22DB79CB-6E86-4198-979D-06B5F3F93FB3}"/>
              </a:ext>
            </a:extLst>
          </p:cNvPr>
          <p:cNvSpPr>
            <a:spLocks noGrp="1"/>
          </p:cNvSpPr>
          <p:nvPr>
            <p:ph idx="1"/>
          </p:nvPr>
        </p:nvSpPr>
        <p:spPr>
          <a:xfrm>
            <a:off x="838200" y="1283677"/>
            <a:ext cx="10515600" cy="4893286"/>
          </a:xfrm>
        </p:spPr>
        <p:txBody>
          <a:bodyPr>
            <a:normAutofit fontScale="85000" lnSpcReduction="10000"/>
          </a:bodyPr>
          <a:lstStyle/>
          <a:p>
            <a:r>
              <a:rPr lang="en-US" dirty="0"/>
              <a:t>The Node.js core literally has hundreds of modules available for you to use while writing your applications. These modules are already compiled into binary and are defined within Node.js source code. These include the following:</a:t>
            </a:r>
          </a:p>
          <a:p>
            <a:pPr marL="0" indent="0">
              <a:buNone/>
            </a:pPr>
            <a:r>
              <a:rPr lang="en-US" b="1" dirty="0">
                <a:solidFill>
                  <a:srgbClr val="FF0000"/>
                </a:solidFill>
              </a:rPr>
              <a:t>Events</a:t>
            </a:r>
          </a:p>
          <a:p>
            <a:pPr marL="0" indent="0">
              <a:buNone/>
            </a:pPr>
            <a:r>
              <a:rPr lang="en-US" b="1" dirty="0">
                <a:solidFill>
                  <a:srgbClr val="FF0000"/>
                </a:solidFill>
              </a:rPr>
              <a:t>Filesystems</a:t>
            </a:r>
          </a:p>
          <a:p>
            <a:r>
              <a:rPr lang="en-US" dirty="0">
                <a:solidFill>
                  <a:schemeClr val="accent3">
                    <a:lumMod val="75000"/>
                  </a:schemeClr>
                </a:solidFill>
              </a:rPr>
              <a:t>Just like other languages, the Node.js core also provides an ability to interact with filesystem using the fs module. </a:t>
            </a:r>
          </a:p>
          <a:p>
            <a:r>
              <a:rPr lang="en-US" dirty="0"/>
              <a:t>This module is equipped with different methods for performing different operations on file synchronously as well as asynchronously. Refer chapter 1. Welcome to JavaScript in The Full Stack to learn more about the difference of sync and async. The synchronous methods of fs are suffixed by the keyword Sync for instance </a:t>
            </a:r>
            <a:r>
              <a:rPr lang="en-US" dirty="0" err="1"/>
              <a:t>readFileSync</a:t>
            </a:r>
            <a:r>
              <a:rPr lang="en-US" dirty="0"/>
              <a:t>. </a:t>
            </a:r>
          </a:p>
          <a:p>
            <a:r>
              <a:rPr lang="en-US" dirty="0"/>
              <a:t>For all reviewing the module in depth refer the following link : https://nodejs.org/api/fs.html.</a:t>
            </a:r>
            <a:endParaRPr lang="en-CA" dirty="0"/>
          </a:p>
        </p:txBody>
      </p:sp>
    </p:spTree>
    <p:extLst>
      <p:ext uri="{BB962C8B-B14F-4D97-AF65-F5344CB8AC3E}">
        <p14:creationId xmlns:p14="http://schemas.microsoft.com/office/powerpoint/2010/main" val="29399135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BB97E5-A280-429C-9000-1B4E323479F1}"/>
              </a:ext>
            </a:extLst>
          </p:cNvPr>
          <p:cNvPicPr>
            <a:picLocks noChangeAspect="1"/>
          </p:cNvPicPr>
          <p:nvPr/>
        </p:nvPicPr>
        <p:blipFill>
          <a:blip r:embed="rId2"/>
          <a:stretch>
            <a:fillRect/>
          </a:stretch>
        </p:blipFill>
        <p:spPr>
          <a:xfrm>
            <a:off x="455872" y="589084"/>
            <a:ext cx="10797625" cy="4818185"/>
          </a:xfrm>
          <a:prstGeom prst="rect">
            <a:avLst/>
          </a:prstGeom>
        </p:spPr>
      </p:pic>
    </p:spTree>
    <p:extLst>
      <p:ext uri="{BB962C8B-B14F-4D97-AF65-F5344CB8AC3E}">
        <p14:creationId xmlns:p14="http://schemas.microsoft.com/office/powerpoint/2010/main" val="26716757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C65B9-B16D-4BC8-9033-0F9D0757A1F5}"/>
              </a:ext>
            </a:extLst>
          </p:cNvPr>
          <p:cNvSpPr>
            <a:spLocks noGrp="1"/>
          </p:cNvSpPr>
          <p:nvPr>
            <p:ph type="title"/>
          </p:nvPr>
        </p:nvSpPr>
        <p:spPr/>
        <p:txBody>
          <a:bodyPr/>
          <a:lstStyle/>
          <a:p>
            <a:r>
              <a:rPr lang="en-US" dirty="0"/>
              <a:t>Common programming paradigms and how they apply to Node.js.</a:t>
            </a:r>
            <a:r>
              <a:rPr lang="en-CA" dirty="0"/>
              <a:t> </a:t>
            </a:r>
          </a:p>
        </p:txBody>
      </p:sp>
      <p:sp>
        <p:nvSpPr>
          <p:cNvPr id="3" name="Content Placeholder 2">
            <a:extLst>
              <a:ext uri="{FF2B5EF4-FFF2-40B4-BE49-F238E27FC236}">
                <a16:creationId xmlns:a16="http://schemas.microsoft.com/office/drawing/2014/main" id="{4FEC11C8-2ABC-400B-9996-564ECE460905}"/>
              </a:ext>
            </a:extLst>
          </p:cNvPr>
          <p:cNvSpPr>
            <a:spLocks noGrp="1"/>
          </p:cNvSpPr>
          <p:nvPr>
            <p:ph idx="1"/>
          </p:nvPr>
        </p:nvSpPr>
        <p:spPr/>
        <p:txBody>
          <a:bodyPr/>
          <a:lstStyle/>
          <a:p>
            <a:r>
              <a:rPr lang="en-CA" dirty="0"/>
              <a:t>Understanding the Architecture of the Angular JS (Node.js) Application</a:t>
            </a:r>
          </a:p>
          <a:p>
            <a:r>
              <a:rPr lang="en-US" b="1" dirty="0"/>
              <a:t>express</a:t>
            </a:r>
            <a:r>
              <a:rPr lang="en-US" dirty="0"/>
              <a:t> : This library will be used to expose our </a:t>
            </a:r>
            <a:r>
              <a:rPr lang="en-US" b="1" dirty="0"/>
              <a:t>Web services(rest </a:t>
            </a:r>
            <a:r>
              <a:rPr lang="en-US" b="1" dirty="0" err="1"/>
              <a:t>api</a:t>
            </a:r>
            <a:r>
              <a:rPr lang="en-US" b="1" dirty="0"/>
              <a:t>).</a:t>
            </a:r>
          </a:p>
          <a:p>
            <a:r>
              <a:rPr lang="en-US" b="1" dirty="0"/>
              <a:t>express-list-endpoints:</a:t>
            </a:r>
            <a:r>
              <a:rPr lang="en-US" dirty="0"/>
              <a:t> This library allows us to list our </a:t>
            </a:r>
            <a:r>
              <a:rPr lang="en-US" b="1" dirty="0"/>
              <a:t>Web services.</a:t>
            </a:r>
            <a:endParaRPr lang="en-US" dirty="0"/>
          </a:p>
          <a:p>
            <a:r>
              <a:rPr lang="en-US" b="1" dirty="0"/>
              <a:t>my-</a:t>
            </a:r>
            <a:r>
              <a:rPr lang="en-US" b="1" dirty="0" err="1"/>
              <a:t>sql</a:t>
            </a:r>
            <a:r>
              <a:rPr lang="en-US" dirty="0"/>
              <a:t>: </a:t>
            </a:r>
            <a:r>
              <a:rPr lang="en-US" b="1" dirty="0" err="1"/>
              <a:t>Mysql</a:t>
            </a:r>
            <a:r>
              <a:rPr lang="en-US" b="1" dirty="0"/>
              <a:t> </a:t>
            </a:r>
            <a:r>
              <a:rPr lang="en-US" dirty="0"/>
              <a:t>library allow us to communicate with our database.</a:t>
            </a:r>
          </a:p>
          <a:p>
            <a:endParaRPr lang="en-CA" dirty="0"/>
          </a:p>
        </p:txBody>
      </p:sp>
    </p:spTree>
    <p:extLst>
      <p:ext uri="{BB962C8B-B14F-4D97-AF65-F5344CB8AC3E}">
        <p14:creationId xmlns:p14="http://schemas.microsoft.com/office/powerpoint/2010/main" val="32906334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4A83-BE95-4837-936E-DA5B019E0956}"/>
              </a:ext>
            </a:extLst>
          </p:cNvPr>
          <p:cNvSpPr>
            <a:spLocks noGrp="1"/>
          </p:cNvSpPr>
          <p:nvPr>
            <p:ph type="title"/>
          </p:nvPr>
        </p:nvSpPr>
        <p:spPr>
          <a:xfrm>
            <a:off x="838200" y="365125"/>
            <a:ext cx="10515600" cy="962513"/>
          </a:xfrm>
          <a:solidFill>
            <a:schemeClr val="accent1">
              <a:lumMod val="40000"/>
              <a:lumOff val="60000"/>
            </a:schemeClr>
          </a:solidFill>
        </p:spPr>
        <p:txBody>
          <a:bodyPr/>
          <a:lstStyle/>
          <a:p>
            <a:r>
              <a:rPr lang="en-CA" dirty="0"/>
              <a:t>Topic Preview</a:t>
            </a:r>
          </a:p>
        </p:txBody>
      </p:sp>
      <p:sp>
        <p:nvSpPr>
          <p:cNvPr id="3" name="Content Placeholder 2">
            <a:extLst>
              <a:ext uri="{FF2B5EF4-FFF2-40B4-BE49-F238E27FC236}">
                <a16:creationId xmlns:a16="http://schemas.microsoft.com/office/drawing/2014/main" id="{373B8ADE-EAE2-4AC2-AA4A-75E2132C4DA5}"/>
              </a:ext>
            </a:extLst>
          </p:cNvPr>
          <p:cNvSpPr>
            <a:spLocks noGrp="1"/>
          </p:cNvSpPr>
          <p:nvPr>
            <p:ph idx="1"/>
          </p:nvPr>
        </p:nvSpPr>
        <p:spPr>
          <a:xfrm>
            <a:off x="838200" y="1512277"/>
            <a:ext cx="10515600" cy="4664686"/>
          </a:xfrm>
        </p:spPr>
        <p:txBody>
          <a:bodyPr>
            <a:normAutofit fontScale="92500" lnSpcReduction="10000"/>
          </a:bodyPr>
          <a:lstStyle/>
          <a:p>
            <a:r>
              <a:rPr lang="en-US" dirty="0"/>
              <a:t>In this Module we will study the most common programming paradigms in Node.js:</a:t>
            </a:r>
          </a:p>
          <a:p>
            <a:r>
              <a:rPr lang="en-US" dirty="0"/>
              <a:t>how Node.js handles parallel requests. </a:t>
            </a:r>
          </a:p>
          <a:p>
            <a:r>
              <a:rPr lang="en-US" dirty="0"/>
              <a:t>how to write modules and make them communicative. </a:t>
            </a:r>
          </a:p>
          <a:p>
            <a:r>
              <a:rPr lang="en-US" dirty="0"/>
              <a:t>the problems of the asynchronous code and their most popular solutions. </a:t>
            </a:r>
          </a:p>
          <a:p>
            <a:r>
              <a:rPr lang="en-US" dirty="0"/>
              <a:t>how to construct our application. </a:t>
            </a:r>
          </a:p>
          <a:p>
            <a:r>
              <a:rPr lang="en-US" dirty="0"/>
              <a:t>With all this as a basis, we can start thinking about better programs. Software writing is not an easy task and requires strong knowledge and experience. The experience usually comes after years of coding; however, knowledge is something that we can get instantly. Node.js is a young technology; nonetheless, we are able to apply paradigms and concepts from client-side JavaScript and even other languages.</a:t>
            </a:r>
            <a:endParaRPr lang="en-CA" dirty="0"/>
          </a:p>
        </p:txBody>
      </p:sp>
    </p:spTree>
    <p:extLst>
      <p:ext uri="{BB962C8B-B14F-4D97-AF65-F5344CB8AC3E}">
        <p14:creationId xmlns:p14="http://schemas.microsoft.com/office/powerpoint/2010/main" val="2614760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ECAE9-4FBF-48D4-9C60-6F8E478189BA}"/>
              </a:ext>
            </a:extLst>
          </p:cNvPr>
          <p:cNvSpPr>
            <a:spLocks noGrp="1"/>
          </p:cNvSpPr>
          <p:nvPr>
            <p:ph type="title"/>
          </p:nvPr>
        </p:nvSpPr>
        <p:spPr>
          <a:xfrm>
            <a:off x="838200" y="365125"/>
            <a:ext cx="10515600" cy="599151"/>
          </a:xfrm>
          <a:solidFill>
            <a:schemeClr val="accent1">
              <a:lumMod val="60000"/>
              <a:lumOff val="40000"/>
            </a:schemeClr>
          </a:solidFill>
        </p:spPr>
        <p:txBody>
          <a:bodyPr>
            <a:normAutofit fontScale="90000"/>
          </a:bodyPr>
          <a:lstStyle/>
          <a:p>
            <a:r>
              <a:rPr lang="en-CA" dirty="0"/>
              <a:t>The concept of the Partition</a:t>
            </a:r>
          </a:p>
        </p:txBody>
      </p:sp>
      <p:sp>
        <p:nvSpPr>
          <p:cNvPr id="3" name="Content Placeholder 2">
            <a:extLst>
              <a:ext uri="{FF2B5EF4-FFF2-40B4-BE49-F238E27FC236}">
                <a16:creationId xmlns:a16="http://schemas.microsoft.com/office/drawing/2014/main" id="{A3D4E1E5-B721-4D90-88DB-F84A8F45C004}"/>
              </a:ext>
            </a:extLst>
          </p:cNvPr>
          <p:cNvSpPr>
            <a:spLocks noGrp="1"/>
          </p:cNvSpPr>
          <p:nvPr>
            <p:ph idx="1"/>
          </p:nvPr>
        </p:nvSpPr>
        <p:spPr>
          <a:xfrm>
            <a:off x="4946073" y="1396538"/>
            <a:ext cx="6407727" cy="4780425"/>
          </a:xfrm>
        </p:spPr>
        <p:txBody>
          <a:bodyPr/>
          <a:lstStyle/>
          <a:p>
            <a:pPr marL="0" indent="0">
              <a:buNone/>
            </a:pPr>
            <a:r>
              <a:rPr lang="en-CA" sz="4800" dirty="0"/>
              <a:t>A partition in a software system is a set of files (maybe by directory, maybe by schema) which are focused on doing a specific job.</a:t>
            </a:r>
          </a:p>
          <a:p>
            <a:pPr marL="0" indent="0">
              <a:buNone/>
            </a:pPr>
            <a:endParaRPr lang="en-CA" dirty="0"/>
          </a:p>
        </p:txBody>
      </p:sp>
      <p:pic>
        <p:nvPicPr>
          <p:cNvPr id="2050" name="Picture 2">
            <a:extLst>
              <a:ext uri="{FF2B5EF4-FFF2-40B4-BE49-F238E27FC236}">
                <a16:creationId xmlns:a16="http://schemas.microsoft.com/office/drawing/2014/main" id="{E52FDDC0-8820-452C-8D73-AAB8792C71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87" y="1592825"/>
            <a:ext cx="4336026" cy="2439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4616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BF1B-6AF7-4EE8-8787-5304132DA807}"/>
              </a:ext>
            </a:extLst>
          </p:cNvPr>
          <p:cNvSpPr>
            <a:spLocks noGrp="1"/>
          </p:cNvSpPr>
          <p:nvPr>
            <p:ph type="title"/>
          </p:nvPr>
        </p:nvSpPr>
        <p:spPr>
          <a:xfrm>
            <a:off x="838200" y="365126"/>
            <a:ext cx="10515600" cy="874590"/>
          </a:xfrm>
        </p:spPr>
        <p:txBody>
          <a:bodyPr/>
          <a:lstStyle/>
          <a:p>
            <a:r>
              <a:rPr lang="en-US" b="1" dirty="0"/>
              <a:t>Node.js fundamentals</a:t>
            </a:r>
            <a:endParaRPr lang="en-CA" dirty="0"/>
          </a:p>
        </p:txBody>
      </p:sp>
      <p:sp>
        <p:nvSpPr>
          <p:cNvPr id="3" name="Content Placeholder 2">
            <a:extLst>
              <a:ext uri="{FF2B5EF4-FFF2-40B4-BE49-F238E27FC236}">
                <a16:creationId xmlns:a16="http://schemas.microsoft.com/office/drawing/2014/main" id="{C7724DE3-6BF8-4A18-810B-F6DF4C6411B9}"/>
              </a:ext>
            </a:extLst>
          </p:cNvPr>
          <p:cNvSpPr>
            <a:spLocks noGrp="1"/>
          </p:cNvSpPr>
          <p:nvPr>
            <p:ph idx="1"/>
          </p:nvPr>
        </p:nvSpPr>
        <p:spPr>
          <a:xfrm>
            <a:off x="838200" y="1239716"/>
            <a:ext cx="10515600" cy="4937247"/>
          </a:xfrm>
        </p:spPr>
        <p:txBody>
          <a:bodyPr>
            <a:normAutofit lnSpcReduction="10000"/>
          </a:bodyPr>
          <a:lstStyle/>
          <a:p>
            <a:r>
              <a:rPr lang="en-US" dirty="0"/>
              <a:t>Node.js is a single-threaded technology. </a:t>
            </a:r>
          </a:p>
          <a:p>
            <a:r>
              <a:rPr lang="en-US" dirty="0"/>
              <a:t>This means that every request is processed in only one thread. In other languages, for example, Java, the web server instantiates a new thread for every request. </a:t>
            </a:r>
          </a:p>
          <a:p>
            <a:r>
              <a:rPr lang="en-US" dirty="0"/>
              <a:t>However, Node.js is meant to use asynchronous processing, and there is a theory that doing this in a single thread could bring good performance. The problem of the single-threaded applications is the blocking I/O operations; for example, when we need to read a file from the hard disk to respond to the client. Once a new request lands on our server, we open the file and start reading from it. The problem occurs when another request is generated, and the application is still processing the first one. </a:t>
            </a:r>
          </a:p>
          <a:p>
            <a:endParaRPr lang="en-CA" dirty="0"/>
          </a:p>
        </p:txBody>
      </p:sp>
    </p:spTree>
    <p:extLst>
      <p:ext uri="{BB962C8B-B14F-4D97-AF65-F5344CB8AC3E}">
        <p14:creationId xmlns:p14="http://schemas.microsoft.com/office/powerpoint/2010/main" val="2755819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09EF99-7EF4-4549-8A30-B320F6CFEA37}"/>
              </a:ext>
            </a:extLst>
          </p:cNvPr>
          <p:cNvPicPr>
            <a:picLocks noChangeAspect="1"/>
          </p:cNvPicPr>
          <p:nvPr/>
        </p:nvPicPr>
        <p:blipFill>
          <a:blip r:embed="rId2"/>
          <a:stretch>
            <a:fillRect/>
          </a:stretch>
        </p:blipFill>
        <p:spPr>
          <a:xfrm>
            <a:off x="213318" y="320625"/>
            <a:ext cx="9173496" cy="6216749"/>
          </a:xfrm>
          <a:prstGeom prst="rect">
            <a:avLst/>
          </a:prstGeom>
        </p:spPr>
      </p:pic>
    </p:spTree>
    <p:extLst>
      <p:ext uri="{BB962C8B-B14F-4D97-AF65-F5344CB8AC3E}">
        <p14:creationId xmlns:p14="http://schemas.microsoft.com/office/powerpoint/2010/main" val="11731182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DC8F8E-ED08-4196-BE9A-82C5A2673E4E}"/>
              </a:ext>
            </a:extLst>
          </p:cNvPr>
          <p:cNvPicPr>
            <a:picLocks noChangeAspect="1"/>
          </p:cNvPicPr>
          <p:nvPr/>
        </p:nvPicPr>
        <p:blipFill>
          <a:blip r:embed="rId2"/>
          <a:stretch>
            <a:fillRect/>
          </a:stretch>
        </p:blipFill>
        <p:spPr>
          <a:xfrm>
            <a:off x="394607" y="571499"/>
            <a:ext cx="11122102" cy="5574323"/>
          </a:xfrm>
          <a:prstGeom prst="rect">
            <a:avLst/>
          </a:prstGeom>
        </p:spPr>
      </p:pic>
    </p:spTree>
    <p:extLst>
      <p:ext uri="{BB962C8B-B14F-4D97-AF65-F5344CB8AC3E}">
        <p14:creationId xmlns:p14="http://schemas.microsoft.com/office/powerpoint/2010/main" val="11382918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E2C42E-06C9-4C55-AA42-C23019F7F05C}"/>
              </a:ext>
            </a:extLst>
          </p:cNvPr>
          <p:cNvPicPr>
            <a:picLocks noChangeAspect="1"/>
          </p:cNvPicPr>
          <p:nvPr/>
        </p:nvPicPr>
        <p:blipFill>
          <a:blip r:embed="rId2"/>
          <a:stretch>
            <a:fillRect/>
          </a:stretch>
        </p:blipFill>
        <p:spPr>
          <a:xfrm>
            <a:off x="595545" y="378069"/>
            <a:ext cx="10810691" cy="5996353"/>
          </a:xfrm>
          <a:prstGeom prst="rect">
            <a:avLst/>
          </a:prstGeom>
        </p:spPr>
      </p:pic>
    </p:spTree>
    <p:extLst>
      <p:ext uri="{BB962C8B-B14F-4D97-AF65-F5344CB8AC3E}">
        <p14:creationId xmlns:p14="http://schemas.microsoft.com/office/powerpoint/2010/main" val="42893465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B74C78-DF46-4C6E-981C-FEF41893AD4A}"/>
              </a:ext>
            </a:extLst>
          </p:cNvPr>
          <p:cNvPicPr>
            <a:picLocks noChangeAspect="1"/>
          </p:cNvPicPr>
          <p:nvPr/>
        </p:nvPicPr>
        <p:blipFill>
          <a:blip r:embed="rId2"/>
          <a:stretch>
            <a:fillRect/>
          </a:stretch>
        </p:blipFill>
        <p:spPr>
          <a:xfrm>
            <a:off x="242412" y="870440"/>
            <a:ext cx="11707176" cy="3970746"/>
          </a:xfrm>
          <a:prstGeom prst="rect">
            <a:avLst/>
          </a:prstGeom>
        </p:spPr>
      </p:pic>
    </p:spTree>
    <p:extLst>
      <p:ext uri="{BB962C8B-B14F-4D97-AF65-F5344CB8AC3E}">
        <p14:creationId xmlns:p14="http://schemas.microsoft.com/office/powerpoint/2010/main" val="4170970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1F96A9-5B9E-4E6A-8DB1-4BF52D0115C0}"/>
              </a:ext>
            </a:extLst>
          </p:cNvPr>
          <p:cNvPicPr>
            <a:picLocks noChangeAspect="1"/>
          </p:cNvPicPr>
          <p:nvPr/>
        </p:nvPicPr>
        <p:blipFill>
          <a:blip r:embed="rId2"/>
          <a:stretch>
            <a:fillRect/>
          </a:stretch>
        </p:blipFill>
        <p:spPr>
          <a:xfrm>
            <a:off x="423080" y="711570"/>
            <a:ext cx="10822281" cy="4763578"/>
          </a:xfrm>
          <a:prstGeom prst="rect">
            <a:avLst/>
          </a:prstGeom>
        </p:spPr>
      </p:pic>
    </p:spTree>
    <p:extLst>
      <p:ext uri="{BB962C8B-B14F-4D97-AF65-F5344CB8AC3E}">
        <p14:creationId xmlns:p14="http://schemas.microsoft.com/office/powerpoint/2010/main" val="39385288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BC1D62-A71A-48C0-B379-1621FA6D8B84}"/>
              </a:ext>
            </a:extLst>
          </p:cNvPr>
          <p:cNvPicPr>
            <a:picLocks noChangeAspect="1"/>
          </p:cNvPicPr>
          <p:nvPr/>
        </p:nvPicPr>
        <p:blipFill>
          <a:blip r:embed="rId2"/>
          <a:stretch>
            <a:fillRect/>
          </a:stretch>
        </p:blipFill>
        <p:spPr>
          <a:xfrm>
            <a:off x="923192" y="344141"/>
            <a:ext cx="9779497" cy="5832107"/>
          </a:xfrm>
          <a:prstGeom prst="rect">
            <a:avLst/>
          </a:prstGeom>
        </p:spPr>
      </p:pic>
    </p:spTree>
    <p:extLst>
      <p:ext uri="{BB962C8B-B14F-4D97-AF65-F5344CB8AC3E}">
        <p14:creationId xmlns:p14="http://schemas.microsoft.com/office/powerpoint/2010/main" val="11885515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930688-B027-467C-AC90-923CFDB83F0E}"/>
              </a:ext>
            </a:extLst>
          </p:cNvPr>
          <p:cNvPicPr>
            <a:picLocks noChangeAspect="1"/>
          </p:cNvPicPr>
          <p:nvPr/>
        </p:nvPicPr>
        <p:blipFill>
          <a:blip r:embed="rId2"/>
          <a:stretch>
            <a:fillRect/>
          </a:stretch>
        </p:blipFill>
        <p:spPr>
          <a:xfrm>
            <a:off x="545403" y="501163"/>
            <a:ext cx="10817830" cy="5706206"/>
          </a:xfrm>
          <a:prstGeom prst="rect">
            <a:avLst/>
          </a:prstGeom>
        </p:spPr>
      </p:pic>
    </p:spTree>
    <p:extLst>
      <p:ext uri="{BB962C8B-B14F-4D97-AF65-F5344CB8AC3E}">
        <p14:creationId xmlns:p14="http://schemas.microsoft.com/office/powerpoint/2010/main" val="2930669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92BAAA-DA64-463D-85CA-D732FD428712}"/>
              </a:ext>
            </a:extLst>
          </p:cNvPr>
          <p:cNvPicPr>
            <a:picLocks noChangeAspect="1"/>
          </p:cNvPicPr>
          <p:nvPr/>
        </p:nvPicPr>
        <p:blipFill>
          <a:blip r:embed="rId2"/>
          <a:stretch>
            <a:fillRect/>
          </a:stretch>
        </p:blipFill>
        <p:spPr>
          <a:xfrm>
            <a:off x="1481690" y="491235"/>
            <a:ext cx="9228620" cy="5875529"/>
          </a:xfrm>
          <a:prstGeom prst="rect">
            <a:avLst/>
          </a:prstGeom>
        </p:spPr>
      </p:pic>
    </p:spTree>
    <p:extLst>
      <p:ext uri="{BB962C8B-B14F-4D97-AF65-F5344CB8AC3E}">
        <p14:creationId xmlns:p14="http://schemas.microsoft.com/office/powerpoint/2010/main" val="37913095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4537F3-40EB-4CB3-84E1-34BE01B72B74}"/>
              </a:ext>
            </a:extLst>
          </p:cNvPr>
          <p:cNvPicPr>
            <a:picLocks noChangeAspect="1"/>
          </p:cNvPicPr>
          <p:nvPr/>
        </p:nvPicPr>
        <p:blipFill>
          <a:blip r:embed="rId2"/>
          <a:stretch>
            <a:fillRect/>
          </a:stretch>
        </p:blipFill>
        <p:spPr>
          <a:xfrm>
            <a:off x="370752" y="369277"/>
            <a:ext cx="11253071" cy="6013937"/>
          </a:xfrm>
          <a:prstGeom prst="rect">
            <a:avLst/>
          </a:prstGeom>
        </p:spPr>
      </p:pic>
    </p:spTree>
    <p:extLst>
      <p:ext uri="{BB962C8B-B14F-4D97-AF65-F5344CB8AC3E}">
        <p14:creationId xmlns:p14="http://schemas.microsoft.com/office/powerpoint/2010/main" val="1818228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ECAE9-4FBF-48D4-9C60-6F8E478189BA}"/>
              </a:ext>
            </a:extLst>
          </p:cNvPr>
          <p:cNvSpPr>
            <a:spLocks noGrp="1"/>
          </p:cNvSpPr>
          <p:nvPr>
            <p:ph type="title"/>
          </p:nvPr>
        </p:nvSpPr>
        <p:spPr>
          <a:xfrm>
            <a:off x="838200" y="365125"/>
            <a:ext cx="10515600" cy="599151"/>
          </a:xfrm>
          <a:solidFill>
            <a:schemeClr val="accent1">
              <a:lumMod val="60000"/>
              <a:lumOff val="40000"/>
            </a:schemeClr>
          </a:solidFill>
        </p:spPr>
        <p:txBody>
          <a:bodyPr>
            <a:normAutofit fontScale="90000"/>
          </a:bodyPr>
          <a:lstStyle/>
          <a:p>
            <a:r>
              <a:rPr lang="en-CA" dirty="0"/>
              <a:t>Partitions can also be called TIERS</a:t>
            </a:r>
          </a:p>
        </p:txBody>
      </p:sp>
      <p:pic>
        <p:nvPicPr>
          <p:cNvPr id="6" name="Picture 5">
            <a:extLst>
              <a:ext uri="{FF2B5EF4-FFF2-40B4-BE49-F238E27FC236}">
                <a16:creationId xmlns:a16="http://schemas.microsoft.com/office/drawing/2014/main" id="{EE7E8C4B-2CC0-4E2A-847E-AC8FA411F641}"/>
              </a:ext>
            </a:extLst>
          </p:cNvPr>
          <p:cNvPicPr>
            <a:picLocks noChangeAspect="1"/>
          </p:cNvPicPr>
          <p:nvPr/>
        </p:nvPicPr>
        <p:blipFill>
          <a:blip r:embed="rId2"/>
          <a:stretch>
            <a:fillRect/>
          </a:stretch>
        </p:blipFill>
        <p:spPr>
          <a:xfrm>
            <a:off x="1276007" y="1417151"/>
            <a:ext cx="2321172" cy="2455454"/>
          </a:xfrm>
          <a:prstGeom prst="rect">
            <a:avLst/>
          </a:prstGeom>
        </p:spPr>
      </p:pic>
      <p:pic>
        <p:nvPicPr>
          <p:cNvPr id="7" name="Picture 6">
            <a:extLst>
              <a:ext uri="{FF2B5EF4-FFF2-40B4-BE49-F238E27FC236}">
                <a16:creationId xmlns:a16="http://schemas.microsoft.com/office/drawing/2014/main" id="{99BDF7D9-04C4-4D19-B8BD-DAC098F2D1B8}"/>
              </a:ext>
            </a:extLst>
          </p:cNvPr>
          <p:cNvPicPr>
            <a:picLocks noChangeAspect="1"/>
          </p:cNvPicPr>
          <p:nvPr/>
        </p:nvPicPr>
        <p:blipFill>
          <a:blip r:embed="rId2"/>
          <a:stretch>
            <a:fillRect/>
          </a:stretch>
        </p:blipFill>
        <p:spPr>
          <a:xfrm>
            <a:off x="1276007" y="4037421"/>
            <a:ext cx="2321172" cy="2455454"/>
          </a:xfrm>
          <a:prstGeom prst="rect">
            <a:avLst/>
          </a:prstGeom>
        </p:spPr>
      </p:pic>
      <p:pic>
        <p:nvPicPr>
          <p:cNvPr id="3074" name="Picture 2">
            <a:extLst>
              <a:ext uri="{FF2B5EF4-FFF2-40B4-BE49-F238E27FC236}">
                <a16:creationId xmlns:a16="http://schemas.microsoft.com/office/drawing/2014/main" id="{1052DD69-59ED-424E-BFCD-6DCE8EFD0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7882" y="1417151"/>
            <a:ext cx="6695311" cy="5025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69066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A17566-0022-4270-B88E-DF0D444B68E1}"/>
              </a:ext>
            </a:extLst>
          </p:cNvPr>
          <p:cNvPicPr>
            <a:picLocks noChangeAspect="1"/>
          </p:cNvPicPr>
          <p:nvPr/>
        </p:nvPicPr>
        <p:blipFill>
          <a:blip r:embed="rId2"/>
          <a:stretch>
            <a:fillRect/>
          </a:stretch>
        </p:blipFill>
        <p:spPr>
          <a:xfrm>
            <a:off x="1435966" y="392167"/>
            <a:ext cx="9320068" cy="6073666"/>
          </a:xfrm>
          <a:prstGeom prst="rect">
            <a:avLst/>
          </a:prstGeom>
        </p:spPr>
      </p:pic>
    </p:spTree>
    <p:extLst>
      <p:ext uri="{BB962C8B-B14F-4D97-AF65-F5344CB8AC3E}">
        <p14:creationId xmlns:p14="http://schemas.microsoft.com/office/powerpoint/2010/main" val="17988282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DBABF-4D12-4DD6-A424-0C4D3F78DC1A}"/>
              </a:ext>
            </a:extLst>
          </p:cNvPr>
          <p:cNvPicPr>
            <a:picLocks noChangeAspect="1"/>
          </p:cNvPicPr>
          <p:nvPr/>
        </p:nvPicPr>
        <p:blipFill>
          <a:blip r:embed="rId2"/>
          <a:stretch>
            <a:fillRect/>
          </a:stretch>
        </p:blipFill>
        <p:spPr>
          <a:xfrm>
            <a:off x="503717" y="491825"/>
            <a:ext cx="11049375" cy="3144203"/>
          </a:xfrm>
          <a:prstGeom prst="rect">
            <a:avLst/>
          </a:prstGeom>
        </p:spPr>
      </p:pic>
    </p:spTree>
    <p:extLst>
      <p:ext uri="{BB962C8B-B14F-4D97-AF65-F5344CB8AC3E}">
        <p14:creationId xmlns:p14="http://schemas.microsoft.com/office/powerpoint/2010/main" val="20918542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F11EC4-E529-4DD0-A739-AA8CC15EDDAD}"/>
              </a:ext>
            </a:extLst>
          </p:cNvPr>
          <p:cNvPicPr>
            <a:picLocks noChangeAspect="1"/>
          </p:cNvPicPr>
          <p:nvPr/>
        </p:nvPicPr>
        <p:blipFill>
          <a:blip r:embed="rId2"/>
          <a:stretch>
            <a:fillRect/>
          </a:stretch>
        </p:blipFill>
        <p:spPr>
          <a:xfrm>
            <a:off x="520418" y="505876"/>
            <a:ext cx="9735830" cy="6068881"/>
          </a:xfrm>
          <a:prstGeom prst="rect">
            <a:avLst/>
          </a:prstGeom>
        </p:spPr>
      </p:pic>
    </p:spTree>
    <p:extLst>
      <p:ext uri="{BB962C8B-B14F-4D97-AF65-F5344CB8AC3E}">
        <p14:creationId xmlns:p14="http://schemas.microsoft.com/office/powerpoint/2010/main" val="8997726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DD6EDC-3F41-4D6C-B1DD-1935A899A947}"/>
              </a:ext>
            </a:extLst>
          </p:cNvPr>
          <p:cNvPicPr>
            <a:picLocks noChangeAspect="1"/>
          </p:cNvPicPr>
          <p:nvPr/>
        </p:nvPicPr>
        <p:blipFill>
          <a:blip r:embed="rId2"/>
          <a:stretch>
            <a:fillRect/>
          </a:stretch>
        </p:blipFill>
        <p:spPr>
          <a:xfrm>
            <a:off x="1439776" y="262615"/>
            <a:ext cx="9312447" cy="6332769"/>
          </a:xfrm>
          <a:prstGeom prst="rect">
            <a:avLst/>
          </a:prstGeom>
        </p:spPr>
      </p:pic>
    </p:spTree>
    <p:extLst>
      <p:ext uri="{BB962C8B-B14F-4D97-AF65-F5344CB8AC3E}">
        <p14:creationId xmlns:p14="http://schemas.microsoft.com/office/powerpoint/2010/main" val="37645330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73DEB0-A7DC-43F2-AF25-D61FE5F75BEE}"/>
              </a:ext>
            </a:extLst>
          </p:cNvPr>
          <p:cNvPicPr>
            <a:picLocks noChangeAspect="1"/>
          </p:cNvPicPr>
          <p:nvPr/>
        </p:nvPicPr>
        <p:blipFill>
          <a:blip r:embed="rId2"/>
          <a:stretch>
            <a:fillRect/>
          </a:stretch>
        </p:blipFill>
        <p:spPr>
          <a:xfrm>
            <a:off x="829682" y="298938"/>
            <a:ext cx="10503050" cy="6242539"/>
          </a:xfrm>
          <a:prstGeom prst="rect">
            <a:avLst/>
          </a:prstGeom>
        </p:spPr>
      </p:pic>
    </p:spTree>
    <p:extLst>
      <p:ext uri="{BB962C8B-B14F-4D97-AF65-F5344CB8AC3E}">
        <p14:creationId xmlns:p14="http://schemas.microsoft.com/office/powerpoint/2010/main" val="55182623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034CAF-524C-4CC5-B84C-6406E7778390}"/>
              </a:ext>
            </a:extLst>
          </p:cNvPr>
          <p:cNvPicPr>
            <a:picLocks noChangeAspect="1"/>
          </p:cNvPicPr>
          <p:nvPr/>
        </p:nvPicPr>
        <p:blipFill>
          <a:blip r:embed="rId2"/>
          <a:stretch>
            <a:fillRect/>
          </a:stretch>
        </p:blipFill>
        <p:spPr>
          <a:xfrm>
            <a:off x="1401673" y="178788"/>
            <a:ext cx="9388654" cy="6500423"/>
          </a:xfrm>
          <a:prstGeom prst="rect">
            <a:avLst/>
          </a:prstGeom>
        </p:spPr>
      </p:pic>
    </p:spTree>
    <p:extLst>
      <p:ext uri="{BB962C8B-B14F-4D97-AF65-F5344CB8AC3E}">
        <p14:creationId xmlns:p14="http://schemas.microsoft.com/office/powerpoint/2010/main" val="21470730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D07693-DDAA-4127-BEDF-BA85DB37AD9D}"/>
              </a:ext>
            </a:extLst>
          </p:cNvPr>
          <p:cNvPicPr>
            <a:picLocks noChangeAspect="1"/>
          </p:cNvPicPr>
          <p:nvPr/>
        </p:nvPicPr>
        <p:blipFill>
          <a:blip r:embed="rId2"/>
          <a:stretch>
            <a:fillRect/>
          </a:stretch>
        </p:blipFill>
        <p:spPr>
          <a:xfrm>
            <a:off x="1161284" y="237392"/>
            <a:ext cx="9855838" cy="6374423"/>
          </a:xfrm>
          <a:prstGeom prst="rect">
            <a:avLst/>
          </a:prstGeom>
        </p:spPr>
      </p:pic>
    </p:spTree>
    <p:extLst>
      <p:ext uri="{BB962C8B-B14F-4D97-AF65-F5344CB8AC3E}">
        <p14:creationId xmlns:p14="http://schemas.microsoft.com/office/powerpoint/2010/main" val="28307619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1677C7-8E12-4AC1-B902-764AFA8C2B09}"/>
              </a:ext>
            </a:extLst>
          </p:cNvPr>
          <p:cNvPicPr>
            <a:picLocks noChangeAspect="1"/>
          </p:cNvPicPr>
          <p:nvPr/>
        </p:nvPicPr>
        <p:blipFill>
          <a:blip r:embed="rId2"/>
          <a:stretch>
            <a:fillRect/>
          </a:stretch>
        </p:blipFill>
        <p:spPr>
          <a:xfrm>
            <a:off x="1113586" y="281354"/>
            <a:ext cx="10061437" cy="6356325"/>
          </a:xfrm>
          <a:prstGeom prst="rect">
            <a:avLst/>
          </a:prstGeom>
        </p:spPr>
      </p:pic>
    </p:spTree>
    <p:extLst>
      <p:ext uri="{BB962C8B-B14F-4D97-AF65-F5344CB8AC3E}">
        <p14:creationId xmlns:p14="http://schemas.microsoft.com/office/powerpoint/2010/main" val="30928579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9455F2-1613-4BB9-9A46-B9B46DF425EB}"/>
              </a:ext>
            </a:extLst>
          </p:cNvPr>
          <p:cNvPicPr>
            <a:picLocks noChangeAspect="1"/>
          </p:cNvPicPr>
          <p:nvPr/>
        </p:nvPicPr>
        <p:blipFill>
          <a:blip r:embed="rId2"/>
          <a:stretch>
            <a:fillRect/>
          </a:stretch>
        </p:blipFill>
        <p:spPr>
          <a:xfrm>
            <a:off x="961549" y="199944"/>
            <a:ext cx="10268902" cy="6458111"/>
          </a:xfrm>
          <a:prstGeom prst="rect">
            <a:avLst/>
          </a:prstGeom>
        </p:spPr>
      </p:pic>
    </p:spTree>
    <p:extLst>
      <p:ext uri="{BB962C8B-B14F-4D97-AF65-F5344CB8AC3E}">
        <p14:creationId xmlns:p14="http://schemas.microsoft.com/office/powerpoint/2010/main" val="16564686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A3C239-8291-43D0-903F-55BE963E3314}"/>
              </a:ext>
            </a:extLst>
          </p:cNvPr>
          <p:cNvPicPr>
            <a:picLocks noChangeAspect="1"/>
          </p:cNvPicPr>
          <p:nvPr/>
        </p:nvPicPr>
        <p:blipFill>
          <a:blip r:embed="rId2"/>
          <a:stretch>
            <a:fillRect/>
          </a:stretch>
        </p:blipFill>
        <p:spPr>
          <a:xfrm>
            <a:off x="944857" y="219808"/>
            <a:ext cx="10245835" cy="6383215"/>
          </a:xfrm>
          <a:prstGeom prst="rect">
            <a:avLst/>
          </a:prstGeom>
        </p:spPr>
      </p:pic>
    </p:spTree>
    <p:extLst>
      <p:ext uri="{BB962C8B-B14F-4D97-AF65-F5344CB8AC3E}">
        <p14:creationId xmlns:p14="http://schemas.microsoft.com/office/powerpoint/2010/main" val="2292787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6957F-9DFE-4AED-9065-7C2F586763F8}"/>
              </a:ext>
            </a:extLst>
          </p:cNvPr>
          <p:cNvSpPr>
            <a:spLocks noGrp="1"/>
          </p:cNvSpPr>
          <p:nvPr>
            <p:ph type="title"/>
          </p:nvPr>
        </p:nvSpPr>
        <p:spPr>
          <a:solidFill>
            <a:schemeClr val="accent1">
              <a:lumMod val="40000"/>
              <a:lumOff val="60000"/>
            </a:schemeClr>
          </a:solidFill>
        </p:spPr>
        <p:txBody>
          <a:bodyPr/>
          <a:lstStyle/>
          <a:p>
            <a:r>
              <a:rPr lang="en-CA" dirty="0"/>
              <a:t>How do partitions or TIERS apply to software systems (software architectures):</a:t>
            </a:r>
          </a:p>
        </p:txBody>
      </p:sp>
      <p:sp>
        <p:nvSpPr>
          <p:cNvPr id="3" name="Content Placeholder 2">
            <a:extLst>
              <a:ext uri="{FF2B5EF4-FFF2-40B4-BE49-F238E27FC236}">
                <a16:creationId xmlns:a16="http://schemas.microsoft.com/office/drawing/2014/main" id="{6BC4A187-3683-4F33-B0CF-5837F8B0EF22}"/>
              </a:ext>
            </a:extLst>
          </p:cNvPr>
          <p:cNvSpPr>
            <a:spLocks noGrp="1"/>
          </p:cNvSpPr>
          <p:nvPr>
            <p:ph idx="1"/>
          </p:nvPr>
        </p:nvSpPr>
        <p:spPr/>
        <p:txBody>
          <a:bodyPr>
            <a:normAutofit/>
          </a:bodyPr>
          <a:lstStyle/>
          <a:p>
            <a:r>
              <a:rPr lang="en-CA" sz="4400" dirty="0"/>
              <a:t>What </a:t>
            </a:r>
            <a:r>
              <a:rPr lang="en-CA" sz="4400" dirty="0">
                <a:highlight>
                  <a:srgbClr val="FFFF00"/>
                </a:highlight>
              </a:rPr>
              <a:t>things</a:t>
            </a:r>
            <a:r>
              <a:rPr lang="en-CA" sz="4400" dirty="0"/>
              <a:t> do we need to take care of when we create a software application?</a:t>
            </a:r>
          </a:p>
          <a:p>
            <a:r>
              <a:rPr lang="en-CA" sz="4400" dirty="0"/>
              <a:t>What kinds of stuff does a Software Application program need to do?</a:t>
            </a:r>
          </a:p>
        </p:txBody>
      </p:sp>
    </p:spTree>
    <p:extLst>
      <p:ext uri="{BB962C8B-B14F-4D97-AF65-F5344CB8AC3E}">
        <p14:creationId xmlns:p14="http://schemas.microsoft.com/office/powerpoint/2010/main" val="281512857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DAB63-31BB-40C1-AD67-28884E4CEBB3}"/>
              </a:ext>
            </a:extLst>
          </p:cNvPr>
          <p:cNvPicPr>
            <a:picLocks noChangeAspect="1"/>
          </p:cNvPicPr>
          <p:nvPr/>
        </p:nvPicPr>
        <p:blipFill>
          <a:blip r:embed="rId2"/>
          <a:stretch>
            <a:fillRect/>
          </a:stretch>
        </p:blipFill>
        <p:spPr>
          <a:xfrm>
            <a:off x="260415" y="483578"/>
            <a:ext cx="11647867" cy="4896312"/>
          </a:xfrm>
          <a:prstGeom prst="rect">
            <a:avLst/>
          </a:prstGeom>
        </p:spPr>
      </p:pic>
    </p:spTree>
    <p:extLst>
      <p:ext uri="{BB962C8B-B14F-4D97-AF65-F5344CB8AC3E}">
        <p14:creationId xmlns:p14="http://schemas.microsoft.com/office/powerpoint/2010/main" val="390672641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CA6478-7384-4F75-BDE9-30B6BA7970DE}"/>
              </a:ext>
            </a:extLst>
          </p:cNvPr>
          <p:cNvPicPr>
            <a:picLocks noChangeAspect="1"/>
          </p:cNvPicPr>
          <p:nvPr/>
        </p:nvPicPr>
        <p:blipFill>
          <a:blip r:embed="rId2"/>
          <a:stretch>
            <a:fillRect/>
          </a:stretch>
        </p:blipFill>
        <p:spPr>
          <a:xfrm>
            <a:off x="667300" y="298938"/>
            <a:ext cx="10806662" cy="6230869"/>
          </a:xfrm>
          <a:prstGeom prst="rect">
            <a:avLst/>
          </a:prstGeom>
        </p:spPr>
      </p:pic>
    </p:spTree>
    <p:extLst>
      <p:ext uri="{BB962C8B-B14F-4D97-AF65-F5344CB8AC3E}">
        <p14:creationId xmlns:p14="http://schemas.microsoft.com/office/powerpoint/2010/main" val="20669632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4133D8-5ACD-4C26-B90F-F16F27A44501}"/>
              </a:ext>
            </a:extLst>
          </p:cNvPr>
          <p:cNvPicPr>
            <a:picLocks noChangeAspect="1"/>
          </p:cNvPicPr>
          <p:nvPr/>
        </p:nvPicPr>
        <p:blipFill>
          <a:blip r:embed="rId2"/>
          <a:stretch>
            <a:fillRect/>
          </a:stretch>
        </p:blipFill>
        <p:spPr>
          <a:xfrm>
            <a:off x="712285" y="555320"/>
            <a:ext cx="10767430" cy="5747359"/>
          </a:xfrm>
          <a:prstGeom prst="rect">
            <a:avLst/>
          </a:prstGeom>
        </p:spPr>
      </p:pic>
    </p:spTree>
    <p:extLst>
      <p:ext uri="{BB962C8B-B14F-4D97-AF65-F5344CB8AC3E}">
        <p14:creationId xmlns:p14="http://schemas.microsoft.com/office/powerpoint/2010/main" val="36697831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4C3188-9906-4BEB-A49A-7BBD974611AD}"/>
              </a:ext>
            </a:extLst>
          </p:cNvPr>
          <p:cNvPicPr>
            <a:picLocks noChangeAspect="1"/>
          </p:cNvPicPr>
          <p:nvPr/>
        </p:nvPicPr>
        <p:blipFill>
          <a:blip r:embed="rId2"/>
          <a:stretch>
            <a:fillRect/>
          </a:stretch>
        </p:blipFill>
        <p:spPr>
          <a:xfrm>
            <a:off x="268630" y="888023"/>
            <a:ext cx="11654739" cy="5081954"/>
          </a:xfrm>
          <a:prstGeom prst="rect">
            <a:avLst/>
          </a:prstGeom>
        </p:spPr>
      </p:pic>
    </p:spTree>
    <p:extLst>
      <p:ext uri="{BB962C8B-B14F-4D97-AF65-F5344CB8AC3E}">
        <p14:creationId xmlns:p14="http://schemas.microsoft.com/office/powerpoint/2010/main" val="102817318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41844C-3947-4036-9981-86194B1EBA17}"/>
              </a:ext>
            </a:extLst>
          </p:cNvPr>
          <p:cNvPicPr>
            <a:picLocks noChangeAspect="1"/>
          </p:cNvPicPr>
          <p:nvPr/>
        </p:nvPicPr>
        <p:blipFill>
          <a:blip r:embed="rId2"/>
          <a:stretch>
            <a:fillRect/>
          </a:stretch>
        </p:blipFill>
        <p:spPr>
          <a:xfrm>
            <a:off x="684899" y="263769"/>
            <a:ext cx="10792139" cy="6312877"/>
          </a:xfrm>
          <a:prstGeom prst="rect">
            <a:avLst/>
          </a:prstGeom>
        </p:spPr>
      </p:pic>
    </p:spTree>
    <p:extLst>
      <p:ext uri="{BB962C8B-B14F-4D97-AF65-F5344CB8AC3E}">
        <p14:creationId xmlns:p14="http://schemas.microsoft.com/office/powerpoint/2010/main" val="34956333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DDDD7B-44D6-4408-A734-7B687B6AFDAC}"/>
              </a:ext>
            </a:extLst>
          </p:cNvPr>
          <p:cNvPicPr>
            <a:picLocks noChangeAspect="1"/>
          </p:cNvPicPr>
          <p:nvPr/>
        </p:nvPicPr>
        <p:blipFill>
          <a:blip r:embed="rId2"/>
          <a:stretch>
            <a:fillRect/>
          </a:stretch>
        </p:blipFill>
        <p:spPr>
          <a:xfrm>
            <a:off x="565911" y="886906"/>
            <a:ext cx="11060177" cy="5084188"/>
          </a:xfrm>
          <a:prstGeom prst="rect">
            <a:avLst/>
          </a:prstGeom>
        </p:spPr>
      </p:pic>
    </p:spTree>
    <p:extLst>
      <p:ext uri="{BB962C8B-B14F-4D97-AF65-F5344CB8AC3E}">
        <p14:creationId xmlns:p14="http://schemas.microsoft.com/office/powerpoint/2010/main" val="26307235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AF46E9-2528-4894-AD88-1FC6C41C4A29}"/>
              </a:ext>
            </a:extLst>
          </p:cNvPr>
          <p:cNvSpPr/>
          <p:nvPr/>
        </p:nvSpPr>
        <p:spPr>
          <a:xfrm>
            <a:off x="1738076" y="703357"/>
            <a:ext cx="8715848" cy="15696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Developing a Basic Site with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Node.js and Express</a:t>
            </a:r>
          </a:p>
        </p:txBody>
      </p:sp>
      <p:sp>
        <p:nvSpPr>
          <p:cNvPr id="3" name="Rectangle 2">
            <a:extLst>
              <a:ext uri="{FF2B5EF4-FFF2-40B4-BE49-F238E27FC236}">
                <a16:creationId xmlns:a16="http://schemas.microsoft.com/office/drawing/2014/main" id="{CEFD6019-E54F-467F-936D-5DC5020B25CE}"/>
              </a:ext>
            </a:extLst>
          </p:cNvPr>
          <p:cNvSpPr/>
          <p:nvPr/>
        </p:nvSpPr>
        <p:spPr>
          <a:xfrm>
            <a:off x="1301261" y="2828836"/>
            <a:ext cx="9346223"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highlight>
                  <a:srgbClr val="C0C0C0"/>
                </a:highlight>
                <a:uLnTx/>
                <a:uFillTx/>
                <a:latin typeface="Arial" panose="020B0604020202020204" pitchFamily="34" charset="0"/>
                <a:ea typeface="+mn-ea"/>
                <a:cs typeface="+mn-cs"/>
              </a:rPr>
              <a:t>Learning Outcome: The </a:t>
            </a:r>
            <a:r>
              <a:rPr kumimoji="0" lang="en-US" sz="3600" b="1" i="0" u="none" strike="noStrike" kern="1200" cap="none" spc="0" normalizeH="0" baseline="0" noProof="0" dirty="0">
                <a:ln>
                  <a:noFill/>
                </a:ln>
                <a:solidFill>
                  <a:srgbClr val="000000"/>
                </a:solidFill>
                <a:effectLst/>
                <a:highlight>
                  <a:srgbClr val="C0C0C0"/>
                </a:highlight>
                <a:uLnTx/>
                <a:uFillTx/>
                <a:latin typeface="Arial" panose="020B0604020202020204" pitchFamily="34" charset="0"/>
                <a:ea typeface="+mn-ea"/>
                <a:cs typeface="+mn-cs"/>
              </a:rPr>
              <a:t>Express</a:t>
            </a:r>
            <a:r>
              <a:rPr kumimoji="0" lang="en-US" sz="3600" b="0" i="0" u="none" strike="noStrike" kern="1200" cap="none" spc="0" normalizeH="0" baseline="0" noProof="0" dirty="0">
                <a:ln>
                  <a:noFill/>
                </a:ln>
                <a:solidFill>
                  <a:srgbClr val="000000"/>
                </a:solidFill>
                <a:effectLst/>
                <a:highlight>
                  <a:srgbClr val="C0C0C0"/>
                </a:highlight>
                <a:uLnTx/>
                <a:uFillTx/>
                <a:latin typeface="Arial" panose="020B0604020202020204" pitchFamily="34" charset="0"/>
                <a:ea typeface="+mn-ea"/>
                <a:cs typeface="+mn-cs"/>
              </a:rPr>
              <a:t> framework. It's one of the most popular frameworks available and is certainly a pioneering one. Express is still widely used and several developers use it as a starting point.</a:t>
            </a:r>
            <a:endParaRPr kumimoji="0" lang="en-CA" sz="3600" b="0" i="0" u="none" strike="noStrike" kern="1200" cap="none" spc="0" normalizeH="0" baseline="0" noProof="0" dirty="0">
              <a:ln>
                <a:noFill/>
              </a:ln>
              <a:solidFill>
                <a:prstClr val="black"/>
              </a:solidFill>
              <a:effectLst/>
              <a:highlight>
                <a:srgbClr val="C0C0C0"/>
              </a:highlight>
              <a:uLnTx/>
              <a:uFillTx/>
              <a:latin typeface="Calibri" panose="020F0502020204030204"/>
              <a:ea typeface="+mn-ea"/>
              <a:cs typeface="+mn-cs"/>
            </a:endParaRPr>
          </a:p>
        </p:txBody>
      </p:sp>
    </p:spTree>
    <p:extLst>
      <p:ext uri="{BB962C8B-B14F-4D97-AF65-F5344CB8AC3E}">
        <p14:creationId xmlns:p14="http://schemas.microsoft.com/office/powerpoint/2010/main" val="349535917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190626-4F03-479A-AB3E-828434F636F0}"/>
              </a:ext>
            </a:extLst>
          </p:cNvPr>
          <p:cNvPicPr>
            <a:picLocks noChangeAspect="1"/>
          </p:cNvPicPr>
          <p:nvPr/>
        </p:nvPicPr>
        <p:blipFill>
          <a:blip r:embed="rId2"/>
          <a:stretch>
            <a:fillRect/>
          </a:stretch>
        </p:blipFill>
        <p:spPr>
          <a:xfrm>
            <a:off x="1622672" y="457201"/>
            <a:ext cx="8946655" cy="5726668"/>
          </a:xfrm>
          <a:prstGeom prst="rect">
            <a:avLst/>
          </a:prstGeom>
        </p:spPr>
      </p:pic>
    </p:spTree>
    <p:extLst>
      <p:ext uri="{BB962C8B-B14F-4D97-AF65-F5344CB8AC3E}">
        <p14:creationId xmlns:p14="http://schemas.microsoft.com/office/powerpoint/2010/main" val="148393800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E9CF5-0EF4-4641-8B56-D930B18D7337}"/>
              </a:ext>
            </a:extLst>
          </p:cNvPr>
          <p:cNvSpPr>
            <a:spLocks noGrp="1"/>
          </p:cNvSpPr>
          <p:nvPr>
            <p:ph type="title"/>
          </p:nvPr>
        </p:nvSpPr>
        <p:spPr/>
        <p:txBody>
          <a:bodyPr/>
          <a:lstStyle/>
          <a:p>
            <a:r>
              <a:rPr lang="en-CA" dirty="0"/>
              <a:t>The Model View Controller Application</a:t>
            </a:r>
          </a:p>
        </p:txBody>
      </p:sp>
      <p:sp>
        <p:nvSpPr>
          <p:cNvPr id="3" name="Content Placeholder 2">
            <a:extLst>
              <a:ext uri="{FF2B5EF4-FFF2-40B4-BE49-F238E27FC236}">
                <a16:creationId xmlns:a16="http://schemas.microsoft.com/office/drawing/2014/main" id="{B686A658-13F1-45CA-9D85-F19E56C3C93D}"/>
              </a:ext>
            </a:extLst>
          </p:cNvPr>
          <p:cNvSpPr>
            <a:spLocks noGrp="1"/>
          </p:cNvSpPr>
          <p:nvPr>
            <p:ph idx="1"/>
          </p:nvPr>
        </p:nvSpPr>
        <p:spPr/>
        <p:txBody>
          <a:bodyPr/>
          <a:lstStyle/>
          <a:p>
            <a:r>
              <a:rPr lang="en-CA" dirty="0"/>
              <a:t>The Model is the Database</a:t>
            </a:r>
          </a:p>
          <a:p>
            <a:r>
              <a:rPr lang="en-CA" dirty="0"/>
              <a:t>The View is the HTML Page</a:t>
            </a:r>
          </a:p>
          <a:p>
            <a:r>
              <a:rPr lang="en-CA" dirty="0"/>
              <a:t>The Controller </a:t>
            </a:r>
          </a:p>
        </p:txBody>
      </p:sp>
    </p:spTree>
    <p:extLst>
      <p:ext uri="{BB962C8B-B14F-4D97-AF65-F5344CB8AC3E}">
        <p14:creationId xmlns:p14="http://schemas.microsoft.com/office/powerpoint/2010/main" val="41398127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87BD4E-1302-4B75-B0B6-EACFB62FEEB8}"/>
              </a:ext>
            </a:extLst>
          </p:cNvPr>
          <p:cNvPicPr>
            <a:picLocks noChangeAspect="1"/>
          </p:cNvPicPr>
          <p:nvPr/>
        </p:nvPicPr>
        <p:blipFill>
          <a:blip r:embed="rId2"/>
          <a:stretch>
            <a:fillRect/>
          </a:stretch>
        </p:blipFill>
        <p:spPr>
          <a:xfrm>
            <a:off x="1528396" y="510576"/>
            <a:ext cx="9135207" cy="5836847"/>
          </a:xfrm>
          <a:prstGeom prst="rect">
            <a:avLst/>
          </a:prstGeom>
        </p:spPr>
      </p:pic>
    </p:spTree>
    <p:extLst>
      <p:ext uri="{BB962C8B-B14F-4D97-AF65-F5344CB8AC3E}">
        <p14:creationId xmlns:p14="http://schemas.microsoft.com/office/powerpoint/2010/main" val="3934972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6000" b="-1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AD18C-729D-4D78-B6AB-CE89ECB218D8}"/>
              </a:ext>
            </a:extLst>
          </p:cNvPr>
          <p:cNvSpPr>
            <a:spLocks noGrp="1"/>
          </p:cNvSpPr>
          <p:nvPr>
            <p:ph type="title"/>
          </p:nvPr>
        </p:nvSpPr>
        <p:spPr>
          <a:xfrm>
            <a:off x="1" y="0"/>
            <a:ext cx="12192000" cy="6858000"/>
          </a:xfrm>
          <a:solidFill>
            <a:schemeClr val="tx2">
              <a:lumMod val="40000"/>
              <a:lumOff val="60000"/>
              <a:alpha val="62000"/>
            </a:schemeClr>
          </a:solidFill>
        </p:spPr>
        <p:txBody>
          <a:bodyPr>
            <a:noAutofit/>
          </a:bodyPr>
          <a:lstStyle/>
          <a:p>
            <a:pPr algn="ctr"/>
            <a:r>
              <a:rPr lang="en-CA" sz="9600" dirty="0">
                <a:solidFill>
                  <a:srgbClr val="002060"/>
                </a:solidFill>
                <a:latin typeface="Bahnschrift" panose="020B0502040204020203" pitchFamily="34" charset="0"/>
              </a:rPr>
              <a:t>Our Goal is to make you a top 10% programmer</a:t>
            </a:r>
          </a:p>
        </p:txBody>
      </p:sp>
    </p:spTree>
    <p:extLst>
      <p:ext uri="{BB962C8B-B14F-4D97-AF65-F5344CB8AC3E}">
        <p14:creationId xmlns:p14="http://schemas.microsoft.com/office/powerpoint/2010/main" val="14679187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5AE9AC-849F-46BB-9D1D-0CC7D94BEA1B}"/>
              </a:ext>
            </a:extLst>
          </p:cNvPr>
          <p:cNvSpPr/>
          <p:nvPr/>
        </p:nvSpPr>
        <p:spPr>
          <a:xfrm>
            <a:off x="707923" y="511278"/>
            <a:ext cx="4916129" cy="58169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var express = require('express');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var router = </a:t>
            </a:r>
            <a:r>
              <a:rPr kumimoji="0" lang="en-CA" sz="1200" b="0" i="0" u="none" strike="noStrike" kern="1200" cap="none" spc="0" normalizeH="0" baseline="0" noProof="0" dirty="0" err="1">
                <a:ln>
                  <a:noFill/>
                </a:ln>
                <a:solidFill>
                  <a:prstClr val="black"/>
                </a:solidFill>
                <a:effectLst/>
                <a:uLnTx/>
                <a:uFillTx/>
                <a:latin typeface="Calibri" panose="020F0502020204030204"/>
                <a:ea typeface="+mn-ea"/>
                <a:cs typeface="+mn-cs"/>
              </a:rPr>
              <a:t>express.Router</a:t>
            </a: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var </a:t>
            </a:r>
            <a:r>
              <a:rPr kumimoji="0" lang="en-CA" sz="1200" b="0" i="0" u="none" strike="noStrike" kern="1200" cap="none" spc="0" normalizeH="0" baseline="0" noProof="0" dirty="0" err="1">
                <a:ln>
                  <a:noFill/>
                </a:ln>
                <a:solidFill>
                  <a:prstClr val="black"/>
                </a:solidFill>
                <a:effectLst/>
                <a:uLnTx/>
                <a:uFillTx/>
                <a:latin typeface="Calibri" panose="020F0502020204030204"/>
                <a:ea typeface="+mn-ea"/>
                <a:cs typeface="+mn-cs"/>
              </a:rPr>
              <a:t>bodyParser</a:t>
            </a: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 = require('body-parser');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err="1">
                <a:ln>
                  <a:noFill/>
                </a:ln>
                <a:solidFill>
                  <a:prstClr val="black"/>
                </a:solidFill>
                <a:effectLst/>
                <a:uLnTx/>
                <a:uFillTx/>
                <a:latin typeface="Calibri" panose="020F0502020204030204"/>
                <a:ea typeface="+mn-ea"/>
                <a:cs typeface="+mn-cs"/>
              </a:rPr>
              <a:t>router.use</a:t>
            </a: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CA" sz="1200" b="0" i="0" u="none" strike="noStrike" kern="1200" cap="none" spc="0" normalizeH="0" baseline="0" noProof="0" dirty="0" err="1">
                <a:ln>
                  <a:noFill/>
                </a:ln>
                <a:solidFill>
                  <a:prstClr val="black"/>
                </a:solidFill>
                <a:effectLst/>
                <a:uLnTx/>
                <a:uFillTx/>
                <a:latin typeface="Calibri" panose="020F0502020204030204"/>
                <a:ea typeface="+mn-ea"/>
                <a:cs typeface="+mn-cs"/>
              </a:rPr>
              <a:t>bodyParser.json</a:t>
            </a: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var </a:t>
            </a:r>
            <a:r>
              <a:rPr kumimoji="0" lang="en-CA" sz="1200" b="0" i="0" u="none" strike="noStrike" kern="1200" cap="none" spc="0" normalizeH="0" baseline="0" noProof="0" dirty="0" err="1">
                <a:ln>
                  <a:noFill/>
                </a:ln>
                <a:solidFill>
                  <a:prstClr val="black"/>
                </a:solidFill>
                <a:effectLst/>
                <a:uLnTx/>
                <a:uFillTx/>
                <a:latin typeface="Calibri" panose="020F0502020204030204"/>
                <a:ea typeface="+mn-ea"/>
                <a:cs typeface="+mn-cs"/>
              </a:rPr>
              <a:t>Matiere</a:t>
            </a: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 = require('./</a:t>
            </a:r>
            <a:r>
              <a:rPr kumimoji="0" lang="en-CA" sz="1200" b="0" i="0" u="none" strike="noStrike" kern="1200" cap="none" spc="0" normalizeH="0" baseline="0" noProof="0" dirty="0" err="1">
                <a:ln>
                  <a:noFill/>
                </a:ln>
                <a:solidFill>
                  <a:prstClr val="black"/>
                </a:solidFill>
                <a:effectLst/>
                <a:uLnTx/>
                <a:uFillTx/>
                <a:latin typeface="Calibri" panose="020F0502020204030204"/>
                <a:ea typeface="+mn-ea"/>
                <a:cs typeface="+mn-cs"/>
              </a:rPr>
              <a:t>Matiere</a:t>
            </a: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err="1">
                <a:ln>
                  <a:noFill/>
                </a:ln>
                <a:solidFill>
                  <a:prstClr val="black"/>
                </a:solidFill>
                <a:effectLst/>
                <a:uLnTx/>
                <a:uFillTx/>
                <a:latin typeface="Calibri" panose="020F0502020204030204"/>
                <a:ea typeface="+mn-ea"/>
                <a:cs typeface="+mn-cs"/>
              </a:rPr>
              <a:t>router.get</a:t>
            </a: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 function (req, res)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CA" sz="1200" b="0" i="0" u="none" strike="noStrike" kern="1200" cap="none" spc="0" normalizeH="0" baseline="0" noProof="0" dirty="0" err="1">
                <a:ln>
                  <a:noFill/>
                </a:ln>
                <a:solidFill>
                  <a:prstClr val="black"/>
                </a:solidFill>
                <a:effectLst/>
                <a:uLnTx/>
                <a:uFillTx/>
                <a:latin typeface="Calibri" panose="020F0502020204030204"/>
                <a:ea typeface="+mn-ea"/>
                <a:cs typeface="+mn-cs"/>
              </a:rPr>
              <a:t>Matiere.getmatieres</a:t>
            </a: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(function(</a:t>
            </a:r>
            <a:r>
              <a:rPr kumimoji="0" lang="en-CA" sz="1200" b="0" i="0" u="none" strike="noStrike" kern="1200" cap="none" spc="0" normalizeH="0" baseline="0" noProof="0" dirty="0" err="1">
                <a:ln>
                  <a:noFill/>
                </a:ln>
                <a:solidFill>
                  <a:prstClr val="black"/>
                </a:solidFill>
                <a:effectLst/>
                <a:uLnTx/>
                <a:uFillTx/>
                <a:latin typeface="Calibri" panose="020F0502020204030204"/>
                <a:ea typeface="+mn-ea"/>
                <a:cs typeface="+mn-cs"/>
              </a:rPr>
              <a:t>err,rows</a:t>
            </a: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        if(err)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CA" sz="1200" b="0" i="0" u="none" strike="noStrike" kern="1200" cap="none" spc="0" normalizeH="0" baseline="0" noProof="0" dirty="0" err="1">
                <a:ln>
                  <a:noFill/>
                </a:ln>
                <a:solidFill>
                  <a:prstClr val="black"/>
                </a:solidFill>
                <a:effectLst/>
                <a:uLnTx/>
                <a:uFillTx/>
                <a:latin typeface="Calibri" panose="020F0502020204030204"/>
                <a:ea typeface="+mn-ea"/>
                <a:cs typeface="+mn-cs"/>
              </a:rPr>
              <a:t>res.status</a:t>
            </a: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(400).json(err);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CA" sz="1200" b="0" i="0" u="none" strike="noStrike" kern="1200" cap="none" spc="0" normalizeH="0" baseline="0" noProof="0" dirty="0" err="1">
                <a:ln>
                  <a:noFill/>
                </a:ln>
                <a:solidFill>
                  <a:prstClr val="black"/>
                </a:solidFill>
                <a:effectLst/>
                <a:uLnTx/>
                <a:uFillTx/>
                <a:latin typeface="Calibri" panose="020F0502020204030204"/>
                <a:ea typeface="+mn-ea"/>
                <a:cs typeface="+mn-cs"/>
              </a:rPr>
              <a:t>res.json</a:t>
            </a: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(rows);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err="1">
                <a:ln>
                  <a:noFill/>
                </a:ln>
                <a:solidFill>
                  <a:prstClr val="black"/>
                </a:solidFill>
                <a:effectLst/>
                <a:uLnTx/>
                <a:uFillTx/>
                <a:latin typeface="Calibri" panose="020F0502020204030204"/>
                <a:ea typeface="+mn-ea"/>
                <a:cs typeface="+mn-cs"/>
              </a:rPr>
              <a:t>router.post</a:t>
            </a: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 function (req, res)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CA" sz="1200" b="0" i="0" u="none" strike="noStrike" kern="1200" cap="none" spc="0" normalizeH="0" baseline="0" noProof="0" dirty="0" err="1">
                <a:ln>
                  <a:noFill/>
                </a:ln>
                <a:solidFill>
                  <a:prstClr val="black"/>
                </a:solidFill>
                <a:effectLst/>
                <a:uLnTx/>
                <a:uFillTx/>
                <a:latin typeface="Calibri" panose="020F0502020204030204"/>
                <a:ea typeface="+mn-ea"/>
                <a:cs typeface="+mn-cs"/>
              </a:rPr>
              <a:t>Matiere.creatematiere</a:t>
            </a: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CA" sz="1200" b="0" i="0" u="none" strike="noStrike" kern="1200" cap="none" spc="0" normalizeH="0" baseline="0" noProof="0" dirty="0" err="1">
                <a:ln>
                  <a:noFill/>
                </a:ln>
                <a:solidFill>
                  <a:prstClr val="black"/>
                </a:solidFill>
                <a:effectLst/>
                <a:uLnTx/>
                <a:uFillTx/>
                <a:latin typeface="Calibri" panose="020F0502020204030204"/>
                <a:ea typeface="+mn-ea"/>
                <a:cs typeface="+mn-cs"/>
              </a:rPr>
              <a:t>req.body,function</a:t>
            </a: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CA" sz="1200" b="0" i="0" u="none" strike="noStrike" kern="1200" cap="none" spc="0" normalizeH="0" baseline="0" noProof="0" dirty="0" err="1">
                <a:ln>
                  <a:noFill/>
                </a:ln>
                <a:solidFill>
                  <a:prstClr val="black"/>
                </a:solidFill>
                <a:effectLst/>
                <a:uLnTx/>
                <a:uFillTx/>
                <a:latin typeface="Calibri" panose="020F0502020204030204"/>
                <a:ea typeface="+mn-ea"/>
                <a:cs typeface="+mn-cs"/>
              </a:rPr>
              <a:t>err,count</a:t>
            </a: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        if(err)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CA" sz="1200" b="0" i="0" u="none" strike="noStrike" kern="1200" cap="none" spc="0" normalizeH="0" baseline="0" noProof="0" dirty="0" err="1">
                <a:ln>
                  <a:noFill/>
                </a:ln>
                <a:solidFill>
                  <a:prstClr val="black"/>
                </a:solidFill>
                <a:effectLst/>
                <a:uLnTx/>
                <a:uFillTx/>
                <a:latin typeface="Calibri" panose="020F0502020204030204"/>
                <a:ea typeface="+mn-ea"/>
                <a:cs typeface="+mn-cs"/>
              </a:rPr>
              <a:t>res.status</a:t>
            </a: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(400).json(err);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        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CA" sz="1200" b="0" i="0" u="none" strike="noStrike" kern="1200" cap="none" spc="0" normalizeH="0" baseline="0" noProof="0" dirty="0" err="1">
                <a:ln>
                  <a:noFill/>
                </a:ln>
                <a:solidFill>
                  <a:prstClr val="black"/>
                </a:solidFill>
                <a:effectLst/>
                <a:uLnTx/>
                <a:uFillTx/>
                <a:latin typeface="Calibri" panose="020F0502020204030204"/>
                <a:ea typeface="+mn-ea"/>
                <a:cs typeface="+mn-cs"/>
              </a:rPr>
              <a:t>res.json</a:t>
            </a: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CA" sz="1200" b="0" i="0" u="none" strike="noStrike" kern="1200" cap="none" spc="0" normalizeH="0" baseline="0" noProof="0" dirty="0" err="1">
                <a:ln>
                  <a:noFill/>
                </a:ln>
                <a:solidFill>
                  <a:prstClr val="black"/>
                </a:solidFill>
                <a:effectLst/>
                <a:uLnTx/>
                <a:uFillTx/>
                <a:latin typeface="Calibri" panose="020F0502020204030204"/>
                <a:ea typeface="+mn-ea"/>
                <a:cs typeface="+mn-cs"/>
              </a:rPr>
              <a:t>req.body</a:t>
            </a: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err="1">
                <a:ln>
                  <a:noFill/>
                </a:ln>
                <a:solidFill>
                  <a:prstClr val="black"/>
                </a:solidFill>
                <a:effectLst/>
                <a:uLnTx/>
                <a:uFillTx/>
                <a:latin typeface="Calibri" panose="020F0502020204030204"/>
                <a:ea typeface="+mn-ea"/>
                <a:cs typeface="+mn-cs"/>
              </a:rPr>
              <a:t>module.exports</a:t>
            </a: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 = router;</a:t>
            </a:r>
          </a:p>
        </p:txBody>
      </p:sp>
    </p:spTree>
    <p:extLst>
      <p:ext uri="{BB962C8B-B14F-4D97-AF65-F5344CB8AC3E}">
        <p14:creationId xmlns:p14="http://schemas.microsoft.com/office/powerpoint/2010/main" val="36864116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E0243-38E1-4318-A3D9-ADAB17CD5FD2}"/>
              </a:ext>
            </a:extLst>
          </p:cNvPr>
          <p:cNvSpPr>
            <a:spLocks noGrp="1"/>
          </p:cNvSpPr>
          <p:nvPr>
            <p:ph type="title"/>
          </p:nvPr>
        </p:nvSpPr>
        <p:spPr/>
        <p:txBody>
          <a:bodyPr>
            <a:normAutofit/>
          </a:bodyPr>
          <a:lstStyle/>
          <a:p>
            <a:r>
              <a:rPr lang="en-US" b="1" dirty="0"/>
              <a:t>How To Build MVC Architecture In Node Js Applications?</a:t>
            </a:r>
            <a:endParaRPr lang="en-CA" dirty="0"/>
          </a:p>
        </p:txBody>
      </p:sp>
      <p:sp>
        <p:nvSpPr>
          <p:cNvPr id="3" name="Content Placeholder 2">
            <a:extLst>
              <a:ext uri="{FF2B5EF4-FFF2-40B4-BE49-F238E27FC236}">
                <a16:creationId xmlns:a16="http://schemas.microsoft.com/office/drawing/2014/main" id="{29B09378-11B7-4B8C-9E42-BD395D9431C0}"/>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6966087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1F514-E3C1-4096-A9B6-B909E51984A1}"/>
              </a:ext>
            </a:extLst>
          </p:cNvPr>
          <p:cNvSpPr>
            <a:spLocks noGrp="1"/>
          </p:cNvSpPr>
          <p:nvPr>
            <p:ph type="title"/>
          </p:nvPr>
        </p:nvSpPr>
        <p:spPr/>
        <p:txBody>
          <a:bodyPr/>
          <a:lstStyle/>
          <a:p>
            <a:r>
              <a:rPr lang="en-CA" b="1" dirty="0"/>
              <a:t>Node.js Frameworks</a:t>
            </a:r>
            <a:endParaRPr lang="en-CA" dirty="0"/>
          </a:p>
        </p:txBody>
      </p:sp>
      <p:sp>
        <p:nvSpPr>
          <p:cNvPr id="3" name="Content Placeholder 2">
            <a:extLst>
              <a:ext uri="{FF2B5EF4-FFF2-40B4-BE49-F238E27FC236}">
                <a16:creationId xmlns:a16="http://schemas.microsoft.com/office/drawing/2014/main" id="{6AF1570B-1317-4B94-909F-9F2A2CE51DAF}"/>
              </a:ext>
            </a:extLst>
          </p:cNvPr>
          <p:cNvSpPr>
            <a:spLocks noGrp="1"/>
          </p:cNvSpPr>
          <p:nvPr>
            <p:ph idx="1"/>
          </p:nvPr>
        </p:nvSpPr>
        <p:spPr>
          <a:xfrm>
            <a:off x="838200" y="1433146"/>
            <a:ext cx="10515600" cy="4576763"/>
          </a:xfrm>
        </p:spPr>
        <p:txBody>
          <a:bodyPr/>
          <a:lstStyle/>
          <a:p>
            <a:r>
              <a:rPr lang="en-US" dirty="0" err="1"/>
              <a:t>NodeJs</a:t>
            </a:r>
            <a:r>
              <a:rPr lang="en-US" dirty="0"/>
              <a:t> is a </a:t>
            </a:r>
            <a:r>
              <a:rPr lang="en-US" dirty="0">
                <a:hlinkClick r:id="rId2">
                  <a:extLst>
                    <a:ext uri="{A12FA001-AC4F-418D-AE19-62706E023703}">
                      <ahyp:hlinkClr xmlns:ahyp="http://schemas.microsoft.com/office/drawing/2018/hyperlinkcolor" val="tx"/>
                    </a:ext>
                  </a:extLst>
                </a:hlinkClick>
              </a:rPr>
              <a:t>single-threaded, concurrent asynchronous programming language</a:t>
            </a:r>
            <a:r>
              <a:rPr lang="en-US" dirty="0"/>
              <a:t> which provides non-blocking I/O and event-driven architecture and was initially written by </a:t>
            </a:r>
            <a:r>
              <a:rPr lang="en-US" dirty="0" err="1"/>
              <a:t>Rayn</a:t>
            </a:r>
            <a:r>
              <a:rPr lang="en-US" dirty="0"/>
              <a:t> Dahl in 2009.</a:t>
            </a:r>
            <a:endParaRPr lang="en-CA" dirty="0"/>
          </a:p>
        </p:txBody>
      </p:sp>
    </p:spTree>
    <p:extLst>
      <p:ext uri="{BB962C8B-B14F-4D97-AF65-F5344CB8AC3E}">
        <p14:creationId xmlns:p14="http://schemas.microsoft.com/office/powerpoint/2010/main" val="23352464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9C5D8-DBD6-41CC-98AA-DA09407CED16}"/>
              </a:ext>
            </a:extLst>
          </p:cNvPr>
          <p:cNvSpPr>
            <a:spLocks noGrp="1"/>
          </p:cNvSpPr>
          <p:nvPr>
            <p:ph type="title"/>
          </p:nvPr>
        </p:nvSpPr>
        <p:spPr>
          <a:xfrm>
            <a:off x="1879903" y="303578"/>
            <a:ext cx="8432191" cy="962513"/>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txBody>
          <a:bodyPr/>
          <a:lstStyle/>
          <a:p>
            <a:pPr algn="ctr"/>
            <a:r>
              <a:rPr lang="en-CA" dirty="0"/>
              <a:t>Understanding the Event Loop</a:t>
            </a:r>
          </a:p>
        </p:txBody>
      </p:sp>
      <p:pic>
        <p:nvPicPr>
          <p:cNvPr id="4" name="Picture 3">
            <a:extLst>
              <a:ext uri="{FF2B5EF4-FFF2-40B4-BE49-F238E27FC236}">
                <a16:creationId xmlns:a16="http://schemas.microsoft.com/office/drawing/2014/main" id="{ACBABF94-1B08-40B3-9BD2-CEDB07AD46DB}"/>
              </a:ext>
            </a:extLst>
          </p:cNvPr>
          <p:cNvPicPr>
            <a:picLocks noChangeAspect="1"/>
          </p:cNvPicPr>
          <p:nvPr/>
        </p:nvPicPr>
        <p:blipFill>
          <a:blip r:embed="rId2"/>
          <a:stretch>
            <a:fillRect/>
          </a:stretch>
        </p:blipFill>
        <p:spPr>
          <a:xfrm>
            <a:off x="2921607" y="1266091"/>
            <a:ext cx="6348781" cy="4937941"/>
          </a:xfrm>
          <a:prstGeom prst="rect">
            <a:avLst/>
          </a:prstGeom>
        </p:spPr>
      </p:pic>
    </p:spTree>
    <p:extLst>
      <p:ext uri="{BB962C8B-B14F-4D97-AF65-F5344CB8AC3E}">
        <p14:creationId xmlns:p14="http://schemas.microsoft.com/office/powerpoint/2010/main" val="186547794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9C5D8-DBD6-41CC-98AA-DA09407CED16}"/>
              </a:ext>
            </a:extLst>
          </p:cNvPr>
          <p:cNvSpPr>
            <a:spLocks noGrp="1"/>
          </p:cNvSpPr>
          <p:nvPr>
            <p:ph type="title"/>
          </p:nvPr>
        </p:nvSpPr>
        <p:spPr>
          <a:xfrm>
            <a:off x="1879903" y="303578"/>
            <a:ext cx="8432191" cy="962513"/>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txBody>
          <a:bodyPr/>
          <a:lstStyle/>
          <a:p>
            <a:pPr algn="ctr"/>
            <a:r>
              <a:rPr lang="en-CA" dirty="0"/>
              <a:t>Understanding the Event Loop</a:t>
            </a:r>
          </a:p>
        </p:txBody>
      </p:sp>
      <p:sp>
        <p:nvSpPr>
          <p:cNvPr id="3" name="Rectangle 2">
            <a:extLst>
              <a:ext uri="{FF2B5EF4-FFF2-40B4-BE49-F238E27FC236}">
                <a16:creationId xmlns:a16="http://schemas.microsoft.com/office/drawing/2014/main" id="{FC843B95-D4BF-4F3B-BE73-FE01E4706FD1}"/>
              </a:ext>
            </a:extLst>
          </p:cNvPr>
          <p:cNvSpPr/>
          <p:nvPr/>
        </p:nvSpPr>
        <p:spPr>
          <a:xfrm>
            <a:off x="1879902" y="1540722"/>
            <a:ext cx="8432191" cy="397031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Orienta"/>
                <a:ea typeface="+mn-ea"/>
                <a:cs typeface="+mn-cs"/>
              </a:rPr>
              <a:t>Event-loop is one of the most important features of </a:t>
            </a:r>
            <a:r>
              <a:rPr kumimoji="0" lang="en-US" sz="2800" b="0" i="1" u="none" strike="noStrike" kern="1200" cap="none" spc="0" normalizeH="0" baseline="0" noProof="0" dirty="0" err="1">
                <a:ln>
                  <a:noFill/>
                </a:ln>
                <a:solidFill>
                  <a:srgbClr val="000000"/>
                </a:solidFill>
                <a:effectLst/>
                <a:uLnTx/>
                <a:uFillTx/>
                <a:latin typeface="Orienta"/>
                <a:ea typeface="+mn-ea"/>
                <a:cs typeface="+mn-cs"/>
              </a:rPr>
              <a:t>NodeJs</a:t>
            </a:r>
            <a:r>
              <a:rPr kumimoji="0" lang="en-US" sz="2800" b="0" i="1" u="none" strike="noStrike" kern="1200" cap="none" spc="0" normalizeH="0" baseline="0" noProof="0" dirty="0">
                <a:ln>
                  <a:noFill/>
                </a:ln>
                <a:solidFill>
                  <a:srgbClr val="000000"/>
                </a:solidFill>
                <a:effectLst/>
                <a:uLnTx/>
                <a:uFillTx/>
                <a:latin typeface="Orienta"/>
                <a:ea typeface="+mn-ea"/>
                <a:cs typeface="+mn-cs"/>
              </a:rPr>
              <a:t> framework which also explains how exactly the code gets executed in the Node environment.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616161"/>
              </a:solidFill>
              <a:effectLst/>
              <a:uLnTx/>
              <a:uFillTx/>
              <a:latin typeface="Orienta"/>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Orienta"/>
                <a:ea typeface="+mn-ea"/>
                <a:cs typeface="+mn-cs"/>
              </a:rPr>
              <a:t>Event Loop comes with the </a:t>
            </a:r>
            <a:r>
              <a:rPr kumimoji="0" lang="en-US" sz="2800" b="1" i="0" u="none" strike="noStrike" kern="1200" cap="none" spc="0" normalizeH="0" baseline="0" noProof="0" dirty="0">
                <a:ln>
                  <a:noFill/>
                </a:ln>
                <a:solidFill>
                  <a:srgbClr val="000000"/>
                </a:solidFill>
                <a:effectLst/>
                <a:uLnTx/>
                <a:uFillTx/>
                <a:latin typeface="Orienta"/>
                <a:ea typeface="+mn-ea"/>
                <a:cs typeface="+mn-cs"/>
              </a:rPr>
              <a:t>stack, some web APIs and callback queue</a:t>
            </a:r>
            <a:r>
              <a:rPr kumimoji="0" lang="en-US" sz="2800" b="0" i="0" u="none" strike="noStrike" kern="1200" cap="none" spc="0" normalizeH="0" baseline="0" noProof="0" dirty="0">
                <a:ln>
                  <a:noFill/>
                </a:ln>
                <a:solidFill>
                  <a:srgbClr val="000000"/>
                </a:solidFill>
                <a:effectLst/>
                <a:uLnTx/>
                <a:uFillTx/>
                <a:latin typeface="Orienta"/>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Orienta"/>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Orienta"/>
                <a:ea typeface="+mn-ea"/>
                <a:cs typeface="+mn-cs"/>
              </a:rPr>
              <a:t>The Event-loop is an endlessly running single-threaded loop.</a:t>
            </a:r>
            <a:endParaRPr kumimoji="0" lang="en-US" sz="2800" b="0" i="0" u="none" strike="noStrike" kern="1200" cap="none" spc="0" normalizeH="0" baseline="0" noProof="0" dirty="0">
              <a:ln>
                <a:noFill/>
              </a:ln>
              <a:solidFill>
                <a:srgbClr val="616161"/>
              </a:solidFill>
              <a:effectLst/>
              <a:uLnTx/>
              <a:uFillTx/>
              <a:latin typeface="Orienta"/>
              <a:ea typeface="+mn-ea"/>
              <a:cs typeface="+mn-cs"/>
            </a:endParaRPr>
          </a:p>
        </p:txBody>
      </p:sp>
    </p:spTree>
    <p:extLst>
      <p:ext uri="{BB962C8B-B14F-4D97-AF65-F5344CB8AC3E}">
        <p14:creationId xmlns:p14="http://schemas.microsoft.com/office/powerpoint/2010/main" val="19760991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5C35F-690F-4828-BBFD-99931659CEA1}"/>
              </a:ext>
            </a:extLst>
          </p:cNvPr>
          <p:cNvSpPr>
            <a:spLocks noGrp="1"/>
          </p:cNvSpPr>
          <p:nvPr>
            <p:ph type="title"/>
          </p:nvPr>
        </p:nvSpPr>
        <p:spPr>
          <a:xfrm>
            <a:off x="838200" y="0"/>
            <a:ext cx="10515600" cy="944929"/>
          </a:xfrm>
        </p:spPr>
        <p:txBody>
          <a:bodyPr/>
          <a:lstStyle/>
          <a:p>
            <a:r>
              <a:rPr lang="en-US" b="1" dirty="0"/>
              <a:t>How does the Node.js Framework work </a:t>
            </a:r>
            <a:endParaRPr lang="en-CA" dirty="0"/>
          </a:p>
        </p:txBody>
      </p:sp>
      <p:sp>
        <p:nvSpPr>
          <p:cNvPr id="3" name="Content Placeholder 2">
            <a:extLst>
              <a:ext uri="{FF2B5EF4-FFF2-40B4-BE49-F238E27FC236}">
                <a16:creationId xmlns:a16="http://schemas.microsoft.com/office/drawing/2014/main" id="{840163E9-BB74-4ECA-8AEC-184762873C41}"/>
              </a:ext>
            </a:extLst>
          </p:cNvPr>
          <p:cNvSpPr>
            <a:spLocks noGrp="1"/>
          </p:cNvSpPr>
          <p:nvPr>
            <p:ph idx="1"/>
          </p:nvPr>
        </p:nvSpPr>
        <p:spPr>
          <a:xfrm>
            <a:off x="838200" y="944929"/>
            <a:ext cx="10515600" cy="4735025"/>
          </a:xfrm>
        </p:spPr>
        <p:txBody>
          <a:bodyPr>
            <a:normAutofit fontScale="85000" lnSpcReduction="20000"/>
          </a:bodyPr>
          <a:lstStyle/>
          <a:p>
            <a:r>
              <a:rPr lang="en-US" dirty="0"/>
              <a:t>When we run a new chunk of code, it goes onto the stack for execution -- here is the twist which brings this whole non-blocking I/O model concept into the ground.</a:t>
            </a:r>
          </a:p>
          <a:p>
            <a:r>
              <a:rPr lang="en-US" dirty="0"/>
              <a:t>If a block of code that is going to be executed is an AJAX request, DOM operation or any other  timeout function, then it is going to take time and Node.js is an asynchronous programming language so it’s not going to wait for the response of the AJAX call or for that matter the timeout function to get over completely, instead what it will do is, the respective chunk of code will move to callback queue which works on FIFO.</a:t>
            </a:r>
          </a:p>
          <a:p>
            <a:r>
              <a:rPr lang="en-US" dirty="0"/>
              <a:t>Meanwhile, the event-loop which has only one job to do is to check whether the stack is empty or executing any other block of code. The moment the event loop finds stack empty it moves the very first item queued in the callback queue to the stack and the process keeps repeating.</a:t>
            </a:r>
          </a:p>
          <a:p>
            <a:r>
              <a:rPr lang="en-US" dirty="0"/>
              <a:t>This is how Node.js manages to be a non-blocking I/O system and single-threaded at the same time which eventually makes it a very powerful, lightweight and efficient model.</a:t>
            </a:r>
          </a:p>
          <a:p>
            <a:pPr marL="0" indent="0">
              <a:buNone/>
            </a:pPr>
            <a:endParaRPr lang="en-CA" dirty="0"/>
          </a:p>
        </p:txBody>
      </p:sp>
    </p:spTree>
    <p:extLst>
      <p:ext uri="{BB962C8B-B14F-4D97-AF65-F5344CB8AC3E}">
        <p14:creationId xmlns:p14="http://schemas.microsoft.com/office/powerpoint/2010/main" val="32544488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09693-22C7-4F8E-8BC1-67DC2DEE0F22}"/>
              </a:ext>
            </a:extLst>
          </p:cNvPr>
          <p:cNvSpPr>
            <a:spLocks noGrp="1"/>
          </p:cNvSpPr>
          <p:nvPr>
            <p:ph type="title"/>
          </p:nvPr>
        </p:nvSpPr>
        <p:spPr>
          <a:xfrm>
            <a:off x="504245" y="219057"/>
            <a:ext cx="10515600" cy="962513"/>
          </a:xfrm>
        </p:spPr>
        <p:txBody>
          <a:bodyPr/>
          <a:lstStyle/>
          <a:p>
            <a:r>
              <a:rPr lang="en-US" b="1" dirty="0"/>
              <a:t>Powered by </a:t>
            </a:r>
            <a:r>
              <a:rPr lang="en-US" b="1" dirty="0" err="1"/>
              <a:t>Javascript</a:t>
            </a:r>
            <a:r>
              <a:rPr lang="en-US" b="1" dirty="0"/>
              <a:t> V8 ENGINE</a:t>
            </a:r>
            <a:r>
              <a:rPr lang="en-US" dirty="0"/>
              <a:t> :</a:t>
            </a:r>
            <a:endParaRPr lang="en-CA" dirty="0"/>
          </a:p>
        </p:txBody>
      </p:sp>
      <p:sp>
        <p:nvSpPr>
          <p:cNvPr id="3" name="Content Placeholder 2">
            <a:extLst>
              <a:ext uri="{FF2B5EF4-FFF2-40B4-BE49-F238E27FC236}">
                <a16:creationId xmlns:a16="http://schemas.microsoft.com/office/drawing/2014/main" id="{A3A5BF5C-09C5-417E-87E3-A6BE4258590A}"/>
              </a:ext>
            </a:extLst>
          </p:cNvPr>
          <p:cNvSpPr>
            <a:spLocks noGrp="1"/>
          </p:cNvSpPr>
          <p:nvPr>
            <p:ph idx="1"/>
          </p:nvPr>
        </p:nvSpPr>
        <p:spPr>
          <a:xfrm>
            <a:off x="289560" y="1181570"/>
            <a:ext cx="10515600" cy="4351338"/>
          </a:xfrm>
        </p:spPr>
        <p:txBody>
          <a:bodyPr>
            <a:normAutofit lnSpcReduction="10000"/>
          </a:bodyPr>
          <a:lstStyle/>
          <a:p>
            <a:r>
              <a:rPr lang="en-US" dirty="0"/>
              <a:t>The core functionalities of </a:t>
            </a:r>
            <a:r>
              <a:rPr lang="en-US" dirty="0" err="1"/>
              <a:t>NodeJs</a:t>
            </a:r>
            <a:r>
              <a:rPr lang="en-US" dirty="0"/>
              <a:t> reside in the JAVASCRIPT library.</a:t>
            </a:r>
          </a:p>
          <a:p>
            <a:r>
              <a:rPr lang="en-US" dirty="0"/>
              <a:t> The </a:t>
            </a:r>
            <a:r>
              <a:rPr lang="en-US" dirty="0" err="1"/>
              <a:t>NodeJs</a:t>
            </a:r>
            <a:r>
              <a:rPr lang="en-US" dirty="0"/>
              <a:t> bindings are written in </a:t>
            </a:r>
            <a:r>
              <a:rPr lang="en-US" dirty="0" err="1"/>
              <a:t>c++</a:t>
            </a:r>
            <a:r>
              <a:rPr lang="en-US" dirty="0"/>
              <a:t>  which connect these technologies to others and to the operating system.</a:t>
            </a:r>
          </a:p>
          <a:p>
            <a:r>
              <a:rPr lang="en-US" dirty="0" err="1"/>
              <a:t>NodeJs</a:t>
            </a:r>
            <a:r>
              <a:rPr lang="en-US" dirty="0"/>
              <a:t> uses the </a:t>
            </a:r>
            <a:r>
              <a:rPr lang="en-US" b="1" i="1" dirty="0" err="1"/>
              <a:t>libuv</a:t>
            </a:r>
            <a:r>
              <a:rPr lang="en-US" dirty="0"/>
              <a:t> library to handle all the </a:t>
            </a:r>
            <a:r>
              <a:rPr lang="en-US" b="1" dirty="0"/>
              <a:t>async</a:t>
            </a:r>
            <a:r>
              <a:rPr lang="en-US" dirty="0"/>
              <a:t> operations. </a:t>
            </a:r>
            <a:r>
              <a:rPr lang="en-US" b="1" dirty="0" err="1"/>
              <a:t>libuv</a:t>
            </a:r>
            <a:r>
              <a:rPr lang="en-US" b="1" dirty="0"/>
              <a:t> (Unicorn Velociraptor Library)</a:t>
            </a:r>
            <a:r>
              <a:rPr lang="en-US" dirty="0"/>
              <a:t> is a multi-platform C library which provides support for asynchronous I/O events for </a:t>
            </a:r>
            <a:r>
              <a:rPr lang="en-US" b="1" dirty="0"/>
              <a:t>windows</a:t>
            </a:r>
            <a:r>
              <a:rPr lang="en-US" dirty="0"/>
              <a:t> and </a:t>
            </a:r>
            <a:r>
              <a:rPr lang="en-US" b="1" dirty="0"/>
              <a:t>POSIX</a:t>
            </a:r>
            <a:r>
              <a:rPr lang="en-US" dirty="0"/>
              <a:t> based system such as macOS, Linux, and UNIX.</a:t>
            </a:r>
          </a:p>
          <a:p>
            <a:r>
              <a:rPr lang="en-US" dirty="0" err="1"/>
              <a:t>NodeJs</a:t>
            </a:r>
            <a:r>
              <a:rPr lang="en-US" dirty="0"/>
              <a:t> runs on JAVASCRIPT  V8 engine which was primarily designed for Google Chrome. The V8 engine is written in C++ and compiles JavaScript code to machine language.</a:t>
            </a:r>
          </a:p>
          <a:p>
            <a:endParaRPr lang="en-CA" dirty="0"/>
          </a:p>
        </p:txBody>
      </p:sp>
    </p:spTree>
    <p:extLst>
      <p:ext uri="{BB962C8B-B14F-4D97-AF65-F5344CB8AC3E}">
        <p14:creationId xmlns:p14="http://schemas.microsoft.com/office/powerpoint/2010/main" val="107656091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23547-1DD1-476D-92AC-64DBFFEDBD19}"/>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24D41E89-2CF2-4838-B6E0-3B2CAE26E4BE}"/>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32237436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AA3C0-EAA5-43DD-B09B-DFBF2B0FAC6D}"/>
              </a:ext>
            </a:extLst>
          </p:cNvPr>
          <p:cNvSpPr>
            <a:spLocks noGrp="1"/>
          </p:cNvSpPr>
          <p:nvPr>
            <p:ph type="title"/>
          </p:nvPr>
        </p:nvSpPr>
        <p:spPr/>
        <p:txBody>
          <a:bodyPr/>
          <a:lstStyle/>
          <a:p>
            <a:r>
              <a:rPr lang="en-CA" dirty="0"/>
              <a:t>HTML and XML</a:t>
            </a:r>
          </a:p>
        </p:txBody>
      </p:sp>
      <p:sp>
        <p:nvSpPr>
          <p:cNvPr id="3" name="Content Placeholder 2">
            <a:extLst>
              <a:ext uri="{FF2B5EF4-FFF2-40B4-BE49-F238E27FC236}">
                <a16:creationId xmlns:a16="http://schemas.microsoft.com/office/drawing/2014/main" id="{8D57FB88-DA87-44A4-9C39-A34E6F1C6219}"/>
              </a:ext>
            </a:extLst>
          </p:cNvPr>
          <p:cNvSpPr>
            <a:spLocks noGrp="1"/>
          </p:cNvSpPr>
          <p:nvPr>
            <p:ph idx="1"/>
          </p:nvPr>
        </p:nvSpPr>
        <p:spPr/>
        <p:txBody>
          <a:bodyPr/>
          <a:lstStyle/>
          <a:p>
            <a:r>
              <a:rPr lang="en-CA" dirty="0"/>
              <a:t>HTML is a Page Description Language: We can build CONTENT and control the display of the content on Web Brower Page</a:t>
            </a:r>
          </a:p>
          <a:p>
            <a:r>
              <a:rPr lang="en-CA" dirty="0"/>
              <a:t>XML is a DATA DESCRIPTION language. XML is used to construct Classifiers and Designators to control the inter change of data between 2 parties. Think about a Business to Business Ecommerce website.</a:t>
            </a:r>
          </a:p>
        </p:txBody>
      </p:sp>
    </p:spTree>
    <p:extLst>
      <p:ext uri="{BB962C8B-B14F-4D97-AF65-F5344CB8AC3E}">
        <p14:creationId xmlns:p14="http://schemas.microsoft.com/office/powerpoint/2010/main" val="33102240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F6EE-B266-4110-ABD8-012A990D6746}"/>
              </a:ext>
            </a:extLst>
          </p:cNvPr>
          <p:cNvSpPr>
            <a:spLocks noGrp="1"/>
          </p:cNvSpPr>
          <p:nvPr>
            <p:ph type="title"/>
          </p:nvPr>
        </p:nvSpPr>
        <p:spPr>
          <a:xfrm>
            <a:off x="838200" y="319116"/>
            <a:ext cx="10515600" cy="723842"/>
          </a:xfrm>
        </p:spPr>
        <p:txBody>
          <a:bodyPr/>
          <a:lstStyle/>
          <a:p>
            <a:r>
              <a:rPr lang="en-CA" dirty="0">
                <a:solidFill>
                  <a:schemeClr val="accent3">
                    <a:lumMod val="40000"/>
                    <a:lumOff val="60000"/>
                  </a:schemeClr>
                </a:solidFill>
                <a:highlight>
                  <a:srgbClr val="000080"/>
                </a:highlight>
              </a:rPr>
              <a:t>2 important concepts:</a:t>
            </a:r>
          </a:p>
        </p:txBody>
      </p:sp>
      <p:sp>
        <p:nvSpPr>
          <p:cNvPr id="3" name="Content Placeholder 2">
            <a:extLst>
              <a:ext uri="{FF2B5EF4-FFF2-40B4-BE49-F238E27FC236}">
                <a16:creationId xmlns:a16="http://schemas.microsoft.com/office/drawing/2014/main" id="{9D15D559-A9B3-44A0-826D-49927434A090}"/>
              </a:ext>
            </a:extLst>
          </p:cNvPr>
          <p:cNvSpPr>
            <a:spLocks noGrp="1"/>
          </p:cNvSpPr>
          <p:nvPr>
            <p:ph idx="1"/>
          </p:nvPr>
        </p:nvSpPr>
        <p:spPr>
          <a:xfrm>
            <a:off x="838200" y="1335174"/>
            <a:ext cx="10515600" cy="4351338"/>
          </a:xfrm>
        </p:spPr>
        <p:txBody>
          <a:bodyPr>
            <a:normAutofit lnSpcReduction="10000"/>
          </a:bodyPr>
          <a:lstStyle/>
          <a:p>
            <a:r>
              <a:rPr lang="en-CA" u="sng" dirty="0"/>
              <a:t>Chronos : Greek word</a:t>
            </a:r>
            <a:r>
              <a:rPr lang="en-CA" dirty="0"/>
              <a:t>: related to TIME</a:t>
            </a:r>
          </a:p>
          <a:p>
            <a:r>
              <a:rPr lang="en-CA" dirty="0"/>
              <a:t>Synchronous: things happen together: Having a Web Form with a SUBMIT BUTTON: that means when I click the SUBMIT button, all the field data gets transmitted to the server program as one block at the same time. We can NOT have a SPA (Single Page Application) with this programming pattern. </a:t>
            </a:r>
            <a:r>
              <a:rPr lang="en-CA" dirty="0">
                <a:solidFill>
                  <a:schemeClr val="accent2">
                    <a:lumMod val="75000"/>
                  </a:schemeClr>
                </a:solidFill>
              </a:rPr>
              <a:t>Synchronous operation means we have a central timing authority who is in charge of starting things going.</a:t>
            </a:r>
          </a:p>
          <a:p>
            <a:r>
              <a:rPr lang="en-CA" dirty="0"/>
              <a:t>Asynchronous: Things do not happen in a way that is time-related with each other. Things happen without having wait for a request/response cycle with the server. Generally trigger by user actions.</a:t>
            </a:r>
          </a:p>
        </p:txBody>
      </p:sp>
    </p:spTree>
    <p:extLst>
      <p:ext uri="{BB962C8B-B14F-4D97-AF65-F5344CB8AC3E}">
        <p14:creationId xmlns:p14="http://schemas.microsoft.com/office/powerpoint/2010/main" val="3638084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5616F6-9957-4A1E-AA92-D7F531C1EC64}"/>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marL="0" marR="0" lvl="0" indent="0" algn="ctr" fontAlgn="auto">
              <a:spcAft>
                <a:spcPts val="0"/>
              </a:spcAft>
              <a:buClrTx/>
              <a:buSzTx/>
              <a:tabLst/>
              <a:defRPr/>
            </a:pPr>
            <a:r>
              <a:rPr kumimoji="0" lang="en-US" sz="4800" b="0" i="0" u="none" strike="noStrike" kern="1200" cap="none" spc="0" normalizeH="0" baseline="0" noProof="0" dirty="0">
                <a:ln>
                  <a:noFill/>
                </a:ln>
                <a:solidFill>
                  <a:srgbClr val="FFFFFF"/>
                </a:solidFill>
                <a:effectLst/>
                <a:uLnTx/>
                <a:uFillTx/>
                <a:latin typeface="+mj-lt"/>
                <a:ea typeface="+mj-ea"/>
                <a:cs typeface="+mj-cs"/>
              </a:rPr>
              <a:t>Any material from the Lab Worksheets could be the basis of Final Test questions</a:t>
            </a:r>
            <a:endParaRPr kumimoji="0" lang="en-US" sz="4800" b="0" i="0" u="none" strike="noStrike" kern="1200" cap="none" spc="0" normalizeH="0" baseline="0" noProof="0" dirty="0">
              <a:ln>
                <a:noFill/>
              </a:ln>
              <a:solidFill>
                <a:srgbClr val="FFFFFF"/>
              </a:solidFill>
              <a:effectLst/>
              <a:highlight>
                <a:srgbClr val="00FFFF"/>
              </a:highlight>
              <a:uLnTx/>
              <a:uFillTx/>
              <a:latin typeface="+mj-lt"/>
              <a:ea typeface="+mj-ea"/>
              <a:cs typeface="+mj-cs"/>
            </a:endParaRPr>
          </a:p>
          <a:p>
            <a:pPr marL="0" marR="0" lvl="0" indent="0" algn="ctr" fontAlgn="auto">
              <a:spcAft>
                <a:spcPts val="0"/>
              </a:spcAft>
              <a:buClrTx/>
              <a:buSzTx/>
              <a:tabLst/>
              <a:defRPr/>
            </a:pPr>
            <a:endParaRPr kumimoji="0" lang="en-US" sz="4800" b="0" i="0" u="none" strike="noStrike" kern="1200" cap="none" spc="0" normalizeH="0" baseline="0" noProof="0" dirty="0">
              <a:ln>
                <a:noFill/>
              </a:ln>
              <a:solidFill>
                <a:srgbClr val="FFFFFF"/>
              </a:solidFill>
              <a:effectLst/>
              <a:highlight>
                <a:srgbClr val="00FFFF"/>
              </a:highlight>
              <a:uLnTx/>
              <a:uFillTx/>
              <a:latin typeface="+mj-lt"/>
              <a:ea typeface="+mj-ea"/>
              <a:cs typeface="+mj-cs"/>
            </a:endParaRPr>
          </a:p>
        </p:txBody>
      </p:sp>
      <p:pic>
        <p:nvPicPr>
          <p:cNvPr id="7" name="Picture 4" descr="Image result for brown bear cony working">
            <a:extLst>
              <a:ext uri="{FF2B5EF4-FFF2-40B4-BE49-F238E27FC236}">
                <a16:creationId xmlns:a16="http://schemas.microsoft.com/office/drawing/2014/main" id="{D2AD7EEF-70A1-4782-9369-69523666688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92112" y="492573"/>
            <a:ext cx="5476964" cy="5880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62522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CCB3A-388F-4031-8076-7F43F69404A0}"/>
              </a:ext>
            </a:extLst>
          </p:cNvPr>
          <p:cNvSpPr>
            <a:spLocks noGrp="1"/>
          </p:cNvSpPr>
          <p:nvPr>
            <p:ph type="title"/>
          </p:nvPr>
        </p:nvSpPr>
        <p:spPr>
          <a:xfrm>
            <a:off x="838200" y="365125"/>
            <a:ext cx="10515600" cy="873471"/>
          </a:xfrm>
        </p:spPr>
        <p:txBody>
          <a:bodyPr/>
          <a:lstStyle/>
          <a:p>
            <a:r>
              <a:rPr lang="en-CA" dirty="0">
                <a:highlight>
                  <a:srgbClr val="FFFF00"/>
                </a:highlight>
              </a:rPr>
              <a:t>How does any general Web Application Work</a:t>
            </a:r>
          </a:p>
        </p:txBody>
      </p:sp>
      <p:sp>
        <p:nvSpPr>
          <p:cNvPr id="3" name="Content Placeholder 2">
            <a:extLst>
              <a:ext uri="{FF2B5EF4-FFF2-40B4-BE49-F238E27FC236}">
                <a16:creationId xmlns:a16="http://schemas.microsoft.com/office/drawing/2014/main" id="{C9567E8D-1780-49E4-BA44-B39037A8BD2D}"/>
              </a:ext>
            </a:extLst>
          </p:cNvPr>
          <p:cNvSpPr>
            <a:spLocks noGrp="1"/>
          </p:cNvSpPr>
          <p:nvPr>
            <p:ph idx="1"/>
          </p:nvPr>
        </p:nvSpPr>
        <p:spPr>
          <a:xfrm>
            <a:off x="838200" y="1612669"/>
            <a:ext cx="10515600" cy="4564294"/>
          </a:xfrm>
        </p:spPr>
        <p:txBody>
          <a:bodyPr>
            <a:normAutofit lnSpcReduction="10000"/>
          </a:bodyPr>
          <a:lstStyle/>
          <a:p>
            <a:r>
              <a:rPr lang="en-CA" dirty="0"/>
              <a:t>Model (backend): Database, API (http delivered web service to out to Azure Machine Learning to get some data, or some instructions)</a:t>
            </a:r>
          </a:p>
          <a:p>
            <a:r>
              <a:rPr lang="en-CA" dirty="0"/>
              <a:t>Model relates to data, but not just data: The model can also serve up BUSINESS PROCESSES/Business Rules</a:t>
            </a:r>
          </a:p>
          <a:p>
            <a:endParaRPr lang="en-CA" dirty="0"/>
          </a:p>
          <a:p>
            <a:r>
              <a:rPr lang="en-CA" dirty="0"/>
              <a:t>The middleware: CONTROLLER: It is the Node.js Code we write to direct the execution of the program</a:t>
            </a:r>
            <a:br>
              <a:rPr lang="en-CA" dirty="0"/>
            </a:br>
            <a:endParaRPr lang="en-CA" dirty="0"/>
          </a:p>
          <a:p>
            <a:r>
              <a:rPr lang="en-CA" dirty="0"/>
              <a:t>Front end : Web Server: The customer connects in via their web browser with a URL.</a:t>
            </a:r>
            <a:br>
              <a:rPr lang="en-CA" dirty="0"/>
            </a:br>
            <a:endParaRPr lang="en-CA" dirty="0"/>
          </a:p>
          <a:p>
            <a:endParaRPr lang="en-CA" dirty="0"/>
          </a:p>
        </p:txBody>
      </p:sp>
    </p:spTree>
    <p:extLst>
      <p:ext uri="{BB962C8B-B14F-4D97-AF65-F5344CB8AC3E}">
        <p14:creationId xmlns:p14="http://schemas.microsoft.com/office/powerpoint/2010/main" val="24620261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56F5B-2463-4B15-BDC4-FD6642B15CE7}"/>
              </a:ext>
            </a:extLst>
          </p:cNvPr>
          <p:cNvSpPr>
            <a:spLocks noGrp="1"/>
          </p:cNvSpPr>
          <p:nvPr>
            <p:ph type="title"/>
          </p:nvPr>
        </p:nvSpPr>
        <p:spPr>
          <a:xfrm>
            <a:off x="838200" y="365126"/>
            <a:ext cx="10515600" cy="998162"/>
          </a:xfrm>
          <a:solidFill>
            <a:schemeClr val="accent2">
              <a:lumMod val="60000"/>
              <a:lumOff val="40000"/>
            </a:schemeClr>
          </a:solidFill>
        </p:spPr>
        <p:txBody>
          <a:bodyPr/>
          <a:lstStyle/>
          <a:p>
            <a:r>
              <a:rPr lang="en-CA" dirty="0"/>
              <a:t>There are 3 ways to make web applications</a:t>
            </a:r>
          </a:p>
        </p:txBody>
      </p:sp>
      <p:sp>
        <p:nvSpPr>
          <p:cNvPr id="3" name="Content Placeholder 2">
            <a:extLst>
              <a:ext uri="{FF2B5EF4-FFF2-40B4-BE49-F238E27FC236}">
                <a16:creationId xmlns:a16="http://schemas.microsoft.com/office/drawing/2014/main" id="{6B0626B8-1E35-4402-9C10-4BD35B3BE004}"/>
              </a:ext>
            </a:extLst>
          </p:cNvPr>
          <p:cNvSpPr>
            <a:spLocks noGrp="1"/>
          </p:cNvSpPr>
          <p:nvPr>
            <p:ph idx="1"/>
          </p:nvPr>
        </p:nvSpPr>
        <p:spPr/>
        <p:txBody>
          <a:bodyPr/>
          <a:lstStyle/>
          <a:p>
            <a:pPr marL="514350" indent="-514350">
              <a:buFont typeface="+mj-lt"/>
              <a:buAutoNum type="arabicPeriod"/>
            </a:pPr>
            <a:r>
              <a:rPr lang="en-CA" dirty="0">
                <a:highlight>
                  <a:srgbClr val="FFFF00"/>
                </a:highlight>
              </a:rPr>
              <a:t>Request / Response Paradigm [Synchronous]</a:t>
            </a:r>
            <a:r>
              <a:rPr lang="en-CA" dirty="0"/>
              <a:t>: This works with HTML Forms. All the form data is transmitted to the SERVER FORM in 1 BLOCK synchronously (together at the same time) when the SUBMIT BUTTON IS CLICKED</a:t>
            </a:r>
          </a:p>
          <a:p>
            <a:pPr marL="514350" indent="-514350">
              <a:buFont typeface="+mj-lt"/>
              <a:buAutoNum type="arabicPeriod"/>
            </a:pPr>
            <a:endParaRPr lang="en-CA" dirty="0">
              <a:solidFill>
                <a:schemeClr val="bg1"/>
              </a:solidFill>
              <a:highlight>
                <a:srgbClr val="008080"/>
              </a:highlight>
            </a:endParaRPr>
          </a:p>
          <a:p>
            <a:pPr marL="514350" indent="-514350">
              <a:buFont typeface="+mj-lt"/>
              <a:buAutoNum type="arabicPeriod"/>
            </a:pPr>
            <a:r>
              <a:rPr lang="en-CA" dirty="0">
                <a:solidFill>
                  <a:schemeClr val="bg1"/>
                </a:solidFill>
                <a:highlight>
                  <a:srgbClr val="008080"/>
                </a:highlight>
              </a:rPr>
              <a:t>2. The single page web application </a:t>
            </a:r>
            <a:r>
              <a:rPr lang="en-CA" dirty="0"/>
              <a:t>is ASYNCRONOUS: AJAX makes this possible! (So do other technologies like Java Enterprise Edition with Servers, JSPs, and EJBs).</a:t>
            </a:r>
          </a:p>
          <a:p>
            <a:pPr marL="514350" indent="-514350">
              <a:buFont typeface="+mj-lt"/>
              <a:buAutoNum type="arabicPeriod"/>
            </a:pPr>
            <a:r>
              <a:rPr lang="en-CA" dirty="0">
                <a:highlight>
                  <a:srgbClr val="FFFF00"/>
                </a:highlight>
              </a:rPr>
              <a:t>What about Web Services APIs?</a:t>
            </a:r>
          </a:p>
        </p:txBody>
      </p:sp>
      <p:pic>
        <p:nvPicPr>
          <p:cNvPr id="5" name="Picture 4" descr="A drawing of a face&#10;&#10;Description automatically generated">
            <a:extLst>
              <a:ext uri="{FF2B5EF4-FFF2-40B4-BE49-F238E27FC236}">
                <a16:creationId xmlns:a16="http://schemas.microsoft.com/office/drawing/2014/main" id="{38817C08-0944-41E3-BF0D-03A9EB647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8875" y="4714875"/>
            <a:ext cx="2143125" cy="2143125"/>
          </a:xfrm>
          <a:prstGeom prst="rect">
            <a:avLst/>
          </a:prstGeom>
        </p:spPr>
      </p:pic>
    </p:spTree>
    <p:extLst>
      <p:ext uri="{BB962C8B-B14F-4D97-AF65-F5344CB8AC3E}">
        <p14:creationId xmlns:p14="http://schemas.microsoft.com/office/powerpoint/2010/main" val="34388182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1AADCC-146F-40A1-8403-AA64DE9FE9C8}"/>
              </a:ext>
            </a:extLst>
          </p:cNvPr>
          <p:cNvSpPr/>
          <p:nvPr/>
        </p:nvSpPr>
        <p:spPr>
          <a:xfrm>
            <a:off x="8562109" y="1147156"/>
            <a:ext cx="2668386" cy="38155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Browser communicates with SERVER via HTTP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&lt;</a:t>
            </a:r>
            <a:r>
              <a:rPr kumimoji="0" lang="en-CA" sz="1800" b="1" i="0" u="none" strike="noStrike" kern="1200" cap="none" spc="0" normalizeH="0" baseline="0" noProof="0" dirty="0">
                <a:ln>
                  <a:noFill/>
                </a:ln>
                <a:solidFill>
                  <a:prstClr val="white"/>
                </a:solidFill>
                <a:effectLst/>
                <a:uLnTx/>
                <a:uFillTx/>
                <a:latin typeface="Calibri" panose="020F0502020204030204"/>
                <a:ea typeface="+mn-ea"/>
                <a:cs typeface="+mn-cs"/>
              </a:rPr>
              <a:t>Form</a:t>
            </a: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 action=is a </a:t>
            </a:r>
            <a:r>
              <a:rPr kumimoji="0" lang="en-CA" sz="1800" b="0" i="0" u="none" strike="noStrike" kern="1200" cap="none" spc="0" normalizeH="0" baseline="0" noProof="0" dirty="0" err="1">
                <a:ln>
                  <a:noFill/>
                </a:ln>
                <a:solidFill>
                  <a:prstClr val="white"/>
                </a:solidFill>
                <a:effectLst/>
                <a:uLnTx/>
                <a:uFillTx/>
                <a:latin typeface="Calibri" panose="020F0502020204030204"/>
                <a:ea typeface="+mn-ea"/>
                <a:cs typeface="+mn-cs"/>
              </a:rPr>
              <a:t>url</a:t>
            </a: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 that activates a program on the server, we used routing&gt;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Fields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Submit button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&lt;/form&gt;</a:t>
            </a:r>
          </a:p>
        </p:txBody>
      </p:sp>
      <p:sp>
        <p:nvSpPr>
          <p:cNvPr id="5" name="Rectangle 4">
            <a:extLst>
              <a:ext uri="{FF2B5EF4-FFF2-40B4-BE49-F238E27FC236}">
                <a16:creationId xmlns:a16="http://schemas.microsoft.com/office/drawing/2014/main" id="{29293B04-0700-46FF-A6B9-9EEA01376DF8}"/>
              </a:ext>
            </a:extLst>
          </p:cNvPr>
          <p:cNvSpPr/>
          <p:nvPr/>
        </p:nvSpPr>
        <p:spPr>
          <a:xfrm>
            <a:off x="277091" y="1299556"/>
            <a:ext cx="2668386" cy="38155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MODEL: </a:t>
            </a:r>
            <a:r>
              <a:rPr kumimoji="0" lang="en-CA" sz="1800" b="0" i="0" u="none" strike="noStrike" kern="1200" cap="none" spc="0" normalizeH="0" baseline="0" noProof="0" dirty="0" err="1">
                <a:ln>
                  <a:noFill/>
                </a:ln>
                <a:solidFill>
                  <a:prstClr val="white"/>
                </a:solidFill>
                <a:effectLst/>
                <a:uLnTx/>
                <a:uFillTx/>
                <a:latin typeface="Calibri" panose="020F0502020204030204"/>
                <a:ea typeface="+mn-ea"/>
                <a:cs typeface="+mn-cs"/>
              </a:rPr>
              <a:t>Sqlite</a:t>
            </a: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 DB, </a:t>
            </a:r>
            <a:r>
              <a:rPr kumimoji="0" lang="en-CA" sz="1800" b="0" i="0" u="none" strike="noStrike" kern="1200" cap="none" spc="0" normalizeH="0" baseline="0" noProof="0" dirty="0" err="1">
                <a:ln>
                  <a:noFill/>
                </a:ln>
                <a:solidFill>
                  <a:prstClr val="white"/>
                </a:solidFill>
                <a:effectLst/>
                <a:uLnTx/>
                <a:uFillTx/>
                <a:latin typeface="Calibri" panose="020F0502020204030204"/>
                <a:ea typeface="+mn-ea"/>
                <a:cs typeface="+mn-cs"/>
              </a:rPr>
              <a:t>Mongon</a:t>
            </a: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 API call to Azure webservices</a:t>
            </a:r>
          </a:p>
        </p:txBody>
      </p:sp>
      <p:sp>
        <p:nvSpPr>
          <p:cNvPr id="6" name="Rectangle 5">
            <a:extLst>
              <a:ext uri="{FF2B5EF4-FFF2-40B4-BE49-F238E27FC236}">
                <a16:creationId xmlns:a16="http://schemas.microsoft.com/office/drawing/2014/main" id="{02871742-227F-4718-ADCC-2CDD40FC9090}"/>
              </a:ext>
            </a:extLst>
          </p:cNvPr>
          <p:cNvSpPr/>
          <p:nvPr/>
        </p:nvSpPr>
        <p:spPr>
          <a:xfrm>
            <a:off x="4419600" y="537556"/>
            <a:ext cx="2668386" cy="38155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Middleware: CONTROLLER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Express.js</a:t>
            </a:r>
          </a:p>
        </p:txBody>
      </p:sp>
      <p:sp>
        <p:nvSpPr>
          <p:cNvPr id="7" name="Arrow: Right 6">
            <a:extLst>
              <a:ext uri="{FF2B5EF4-FFF2-40B4-BE49-F238E27FC236}">
                <a16:creationId xmlns:a16="http://schemas.microsoft.com/office/drawing/2014/main" id="{0805C001-0032-4BB9-A497-B122B69B317B}"/>
              </a:ext>
            </a:extLst>
          </p:cNvPr>
          <p:cNvSpPr/>
          <p:nvPr/>
        </p:nvSpPr>
        <p:spPr>
          <a:xfrm rot="10800000">
            <a:off x="7057504" y="1596044"/>
            <a:ext cx="1745673"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row: Right 7">
            <a:extLst>
              <a:ext uri="{FF2B5EF4-FFF2-40B4-BE49-F238E27FC236}">
                <a16:creationId xmlns:a16="http://schemas.microsoft.com/office/drawing/2014/main" id="{32E6079B-3427-4531-9AB5-A78D3F29ACEB}"/>
              </a:ext>
            </a:extLst>
          </p:cNvPr>
          <p:cNvSpPr/>
          <p:nvPr/>
        </p:nvSpPr>
        <p:spPr>
          <a:xfrm rot="10800000">
            <a:off x="2809702" y="1939637"/>
            <a:ext cx="1745673"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Right 8">
            <a:extLst>
              <a:ext uri="{FF2B5EF4-FFF2-40B4-BE49-F238E27FC236}">
                <a16:creationId xmlns:a16="http://schemas.microsoft.com/office/drawing/2014/main" id="{5789CCEE-65C4-454B-966F-13410DBD6D42}"/>
              </a:ext>
            </a:extLst>
          </p:cNvPr>
          <p:cNvSpPr/>
          <p:nvPr/>
        </p:nvSpPr>
        <p:spPr>
          <a:xfrm>
            <a:off x="2920539" y="2445327"/>
            <a:ext cx="1745673"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1AEE94D-0E37-4D61-9587-503D11B65DE6}"/>
              </a:ext>
            </a:extLst>
          </p:cNvPr>
          <p:cNvSpPr txBox="1"/>
          <p:nvPr/>
        </p:nvSpPr>
        <p:spPr>
          <a:xfrm>
            <a:off x="3133898" y="1596044"/>
            <a:ext cx="9476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err="1">
                <a:ln>
                  <a:noFill/>
                </a:ln>
                <a:solidFill>
                  <a:prstClr val="black"/>
                </a:solidFill>
                <a:effectLst/>
                <a:uLnTx/>
                <a:uFillTx/>
                <a:latin typeface="Calibri" panose="020F0502020204030204"/>
                <a:ea typeface="+mn-ea"/>
                <a:cs typeface="+mn-cs"/>
              </a:rPr>
              <a:t>Sql</a:t>
            </a: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36E7219C-5C01-40A4-BB02-9F7A07494F88}"/>
              </a:ext>
            </a:extLst>
          </p:cNvPr>
          <p:cNvSpPr txBox="1"/>
          <p:nvPr/>
        </p:nvSpPr>
        <p:spPr>
          <a:xfrm>
            <a:off x="3131128" y="2605457"/>
            <a:ext cx="94765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RESULT SET</a:t>
            </a:r>
          </a:p>
        </p:txBody>
      </p:sp>
      <p:sp>
        <p:nvSpPr>
          <p:cNvPr id="12" name="Arrow: Right 11">
            <a:extLst>
              <a:ext uri="{FF2B5EF4-FFF2-40B4-BE49-F238E27FC236}">
                <a16:creationId xmlns:a16="http://schemas.microsoft.com/office/drawing/2014/main" id="{8E04BADB-8A1B-4D11-A23B-54536CAF2584}"/>
              </a:ext>
            </a:extLst>
          </p:cNvPr>
          <p:cNvSpPr/>
          <p:nvPr/>
        </p:nvSpPr>
        <p:spPr>
          <a:xfrm>
            <a:off x="6918958" y="3246120"/>
            <a:ext cx="1745673"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9CF8AE7D-E0B9-47C8-887F-9E15E2C462FD}"/>
              </a:ext>
            </a:extLst>
          </p:cNvPr>
          <p:cNvSpPr txBox="1"/>
          <p:nvPr/>
        </p:nvSpPr>
        <p:spPr>
          <a:xfrm>
            <a:off x="7426037" y="949713"/>
            <a:ext cx="11028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highlight>
                  <a:srgbClr val="00FFFF"/>
                </a:highlight>
                <a:uLnTx/>
                <a:uFillTx/>
                <a:latin typeface="Calibri" panose="020F0502020204030204"/>
                <a:ea typeface="+mn-ea"/>
                <a:cs typeface="+mn-cs"/>
              </a:rPr>
              <a:t>Request via a URL</a:t>
            </a:r>
          </a:p>
        </p:txBody>
      </p:sp>
      <p:sp>
        <p:nvSpPr>
          <p:cNvPr id="14" name="TextBox 13">
            <a:extLst>
              <a:ext uri="{FF2B5EF4-FFF2-40B4-BE49-F238E27FC236}">
                <a16:creationId xmlns:a16="http://schemas.microsoft.com/office/drawing/2014/main" id="{B67ECBAA-00FF-42EC-B675-43339931089C}"/>
              </a:ext>
            </a:extLst>
          </p:cNvPr>
          <p:cNvSpPr txBox="1"/>
          <p:nvPr/>
        </p:nvSpPr>
        <p:spPr>
          <a:xfrm>
            <a:off x="7459289" y="3429000"/>
            <a:ext cx="11028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highlight>
                  <a:srgbClr val="00FF00"/>
                </a:highlight>
                <a:uLnTx/>
                <a:uFillTx/>
                <a:latin typeface="Calibri" panose="020F0502020204030204"/>
                <a:ea typeface="+mn-ea"/>
                <a:cs typeface="+mn-cs"/>
              </a:rPr>
              <a:t>response</a:t>
            </a:r>
          </a:p>
        </p:txBody>
      </p:sp>
      <p:sp>
        <p:nvSpPr>
          <p:cNvPr id="15" name="Rectangle 14">
            <a:extLst>
              <a:ext uri="{FF2B5EF4-FFF2-40B4-BE49-F238E27FC236}">
                <a16:creationId xmlns:a16="http://schemas.microsoft.com/office/drawing/2014/main" id="{314F4FFB-125D-4E14-A6A8-D379D410A74C}"/>
              </a:ext>
            </a:extLst>
          </p:cNvPr>
          <p:cNvSpPr/>
          <p:nvPr/>
        </p:nvSpPr>
        <p:spPr>
          <a:xfrm>
            <a:off x="1113905" y="5332030"/>
            <a:ext cx="5261957"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Processing</a:t>
            </a:r>
          </a:p>
        </p:txBody>
      </p:sp>
      <p:sp>
        <p:nvSpPr>
          <p:cNvPr id="16" name="Rectangle 15">
            <a:extLst>
              <a:ext uri="{FF2B5EF4-FFF2-40B4-BE49-F238E27FC236}">
                <a16:creationId xmlns:a16="http://schemas.microsoft.com/office/drawing/2014/main" id="{F7EE58CB-3493-476F-ADE8-E57B6B9E1567}"/>
              </a:ext>
            </a:extLst>
          </p:cNvPr>
          <p:cNvSpPr/>
          <p:nvPr/>
        </p:nvSpPr>
        <p:spPr>
          <a:xfrm>
            <a:off x="523702" y="141316"/>
            <a:ext cx="7722523" cy="264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This is oldest (since 1993) way of setting up web applications</a:t>
            </a:r>
          </a:p>
        </p:txBody>
      </p:sp>
      <p:sp>
        <p:nvSpPr>
          <p:cNvPr id="17" name="TextBox 16">
            <a:extLst>
              <a:ext uri="{FF2B5EF4-FFF2-40B4-BE49-F238E27FC236}">
                <a16:creationId xmlns:a16="http://schemas.microsoft.com/office/drawing/2014/main" id="{921FCF6C-C32A-464F-9506-1BE20DB6952C}"/>
              </a:ext>
            </a:extLst>
          </p:cNvPr>
          <p:cNvSpPr txBox="1"/>
          <p:nvPr/>
        </p:nvSpPr>
        <p:spPr>
          <a:xfrm>
            <a:off x="7791794" y="5055031"/>
            <a:ext cx="377952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When I get the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The server sends me back a new html page and my current is re-written</a:t>
            </a:r>
          </a:p>
        </p:txBody>
      </p:sp>
      <p:cxnSp>
        <p:nvCxnSpPr>
          <p:cNvPr id="19" name="Straight Arrow Connector 18">
            <a:extLst>
              <a:ext uri="{FF2B5EF4-FFF2-40B4-BE49-F238E27FC236}">
                <a16:creationId xmlns:a16="http://schemas.microsoft.com/office/drawing/2014/main" id="{2035D6CB-3E1B-46C4-A63E-247D20CC9D7A}"/>
              </a:ext>
            </a:extLst>
          </p:cNvPr>
          <p:cNvCxnSpPr>
            <a:stCxn id="14" idx="2"/>
          </p:cNvCxnSpPr>
          <p:nvPr/>
        </p:nvCxnSpPr>
        <p:spPr>
          <a:xfrm>
            <a:off x="8010699" y="3798332"/>
            <a:ext cx="235526" cy="1316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B166394-71A6-45A6-B126-CDA5ADC50AC1}"/>
              </a:ext>
            </a:extLst>
          </p:cNvPr>
          <p:cNvSpPr txBox="1"/>
          <p:nvPr/>
        </p:nvSpPr>
        <p:spPr>
          <a:xfrm>
            <a:off x="7791794" y="5978361"/>
            <a:ext cx="371302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highlight>
                  <a:srgbClr val="000080"/>
                </a:highlight>
                <a:uLnTx/>
                <a:uFillTx/>
                <a:latin typeface="Calibri" panose="020F0502020204030204"/>
                <a:ea typeface="+mn-ea"/>
                <a:cs typeface="+mn-cs"/>
              </a:rPr>
              <a:t>What is the limitation or bad thing about this way of doing things?</a:t>
            </a:r>
          </a:p>
        </p:txBody>
      </p:sp>
    </p:spTree>
    <p:extLst>
      <p:ext uri="{BB962C8B-B14F-4D97-AF65-F5344CB8AC3E}">
        <p14:creationId xmlns:p14="http://schemas.microsoft.com/office/powerpoint/2010/main" val="253457583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996318-DF1E-467A-9636-BE9BE625D7D3}"/>
              </a:ext>
            </a:extLst>
          </p:cNvPr>
          <p:cNvPicPr>
            <a:picLocks noChangeAspect="1"/>
          </p:cNvPicPr>
          <p:nvPr/>
        </p:nvPicPr>
        <p:blipFill>
          <a:blip r:embed="rId2"/>
          <a:stretch>
            <a:fillRect/>
          </a:stretch>
        </p:blipFill>
        <p:spPr>
          <a:xfrm>
            <a:off x="1921135" y="473074"/>
            <a:ext cx="8349729" cy="5911852"/>
          </a:xfrm>
          <a:prstGeom prst="rect">
            <a:avLst/>
          </a:prstGeom>
        </p:spPr>
      </p:pic>
    </p:spTree>
    <p:extLst>
      <p:ext uri="{BB962C8B-B14F-4D97-AF65-F5344CB8AC3E}">
        <p14:creationId xmlns:p14="http://schemas.microsoft.com/office/powerpoint/2010/main" val="149394638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4E507-49B5-4F4D-AB53-6903F4992CBB}"/>
              </a:ext>
            </a:extLst>
          </p:cNvPr>
          <p:cNvSpPr>
            <a:spLocks noGrp="1"/>
          </p:cNvSpPr>
          <p:nvPr>
            <p:ph type="title"/>
          </p:nvPr>
        </p:nvSpPr>
        <p:spPr>
          <a:xfrm>
            <a:off x="838200" y="173933"/>
            <a:ext cx="10515600" cy="1325563"/>
          </a:xfrm>
        </p:spPr>
        <p:txBody>
          <a:bodyPr>
            <a:normAutofit/>
          </a:bodyPr>
          <a:lstStyle/>
          <a:p>
            <a:r>
              <a:rPr lang="en-CA" sz="2800" dirty="0">
                <a:solidFill>
                  <a:schemeClr val="bg2">
                    <a:lumMod val="25000"/>
                  </a:schemeClr>
                </a:solidFill>
                <a:latin typeface="Arial Nova" panose="020B0504020202020204" pitchFamily="34" charset="0"/>
              </a:rPr>
              <a:t>The </a:t>
            </a:r>
            <a:r>
              <a:rPr lang="en-CA" sz="2800" dirty="0">
                <a:solidFill>
                  <a:schemeClr val="bg2">
                    <a:lumMod val="25000"/>
                  </a:schemeClr>
                </a:solidFill>
                <a:highlight>
                  <a:srgbClr val="FFFF00"/>
                </a:highlight>
                <a:latin typeface="Arial Nova" panose="020B0504020202020204" pitchFamily="34" charset="0"/>
              </a:rPr>
              <a:t>Single Page Web </a:t>
            </a:r>
            <a:r>
              <a:rPr lang="en-CA" sz="2800" dirty="0">
                <a:solidFill>
                  <a:schemeClr val="bg2">
                    <a:lumMod val="25000"/>
                  </a:schemeClr>
                </a:solidFill>
                <a:latin typeface="Arial Nova" panose="020B0504020202020204" pitchFamily="34" charset="0"/>
              </a:rPr>
              <a:t>application and AJAX makes this possible: We need to have a </a:t>
            </a:r>
            <a:r>
              <a:rPr lang="en-CA" sz="2800" dirty="0" err="1">
                <a:solidFill>
                  <a:schemeClr val="bg2">
                    <a:lumMod val="25000"/>
                  </a:schemeClr>
                </a:solidFill>
                <a:latin typeface="Arial Nova" panose="020B0504020202020204" pitchFamily="34" charset="0"/>
              </a:rPr>
              <a:t>realtime</a:t>
            </a:r>
            <a:r>
              <a:rPr lang="en-CA" sz="2800" dirty="0">
                <a:solidFill>
                  <a:schemeClr val="bg2">
                    <a:lumMod val="25000"/>
                  </a:schemeClr>
                </a:solidFill>
                <a:latin typeface="Arial Nova" panose="020B0504020202020204" pitchFamily="34" charset="0"/>
              </a:rPr>
              <a:t> connection between the client and the server. An example is the Angular JS SERVER.</a:t>
            </a:r>
          </a:p>
        </p:txBody>
      </p:sp>
      <p:sp>
        <p:nvSpPr>
          <p:cNvPr id="3" name="Content Placeholder 2">
            <a:extLst>
              <a:ext uri="{FF2B5EF4-FFF2-40B4-BE49-F238E27FC236}">
                <a16:creationId xmlns:a16="http://schemas.microsoft.com/office/drawing/2014/main" id="{8508D103-FBC7-4D2E-8079-4DB57D0EB1E1}"/>
              </a:ext>
            </a:extLst>
          </p:cNvPr>
          <p:cNvSpPr>
            <a:spLocks noGrp="1"/>
          </p:cNvSpPr>
          <p:nvPr>
            <p:ph idx="1"/>
          </p:nvPr>
        </p:nvSpPr>
        <p:spPr>
          <a:xfrm>
            <a:off x="838200" y="1592869"/>
            <a:ext cx="10515600" cy="4351338"/>
          </a:xfrm>
        </p:spPr>
        <p:txBody>
          <a:bodyPr/>
          <a:lstStyle/>
          <a:p>
            <a:r>
              <a:rPr lang="en-CA" dirty="0"/>
              <a:t>Google Earth is an example of using AJAX (</a:t>
            </a:r>
            <a:r>
              <a:rPr lang="en-CA" dirty="0">
                <a:highlight>
                  <a:srgbClr val="FFFF00"/>
                </a:highlight>
              </a:rPr>
              <a:t>Asynchronous</a:t>
            </a:r>
            <a:r>
              <a:rPr lang="en-CA" dirty="0"/>
              <a:t> JavaScript and XML): We don’t have to click a submit button.</a:t>
            </a:r>
          </a:p>
          <a:p>
            <a:r>
              <a:rPr lang="en-CA" dirty="0"/>
              <a:t>Google Earth and Google search (with look ahead completion) is an Example of a Single Page Web Application: It is asynchronous. </a:t>
            </a:r>
          </a:p>
          <a:p>
            <a:r>
              <a:rPr lang="en-CA" dirty="0"/>
              <a:t>It does NOT </a:t>
            </a:r>
            <a:r>
              <a:rPr lang="en-CA" dirty="0">
                <a:highlight>
                  <a:srgbClr val="FFFF00"/>
                </a:highlight>
              </a:rPr>
              <a:t>have request/response cycle.</a:t>
            </a:r>
          </a:p>
          <a:p>
            <a:r>
              <a:rPr lang="en-CA" dirty="0"/>
              <a:t>It maintains a REALTIME connection between the browser and the server</a:t>
            </a:r>
          </a:p>
          <a:p>
            <a:r>
              <a:rPr lang="en-CA" dirty="0"/>
              <a:t>Think about a water pipe:</a:t>
            </a:r>
          </a:p>
          <a:p>
            <a:endParaRPr lang="en-CA" dirty="0"/>
          </a:p>
        </p:txBody>
      </p:sp>
      <p:pic>
        <p:nvPicPr>
          <p:cNvPr id="5" name="Picture 4">
            <a:extLst>
              <a:ext uri="{FF2B5EF4-FFF2-40B4-BE49-F238E27FC236}">
                <a16:creationId xmlns:a16="http://schemas.microsoft.com/office/drawing/2014/main" id="{22818278-85BB-4446-B9A7-6E12B10F9AE2}"/>
              </a:ext>
            </a:extLst>
          </p:cNvPr>
          <p:cNvPicPr>
            <a:picLocks noChangeAspect="1"/>
          </p:cNvPicPr>
          <p:nvPr/>
        </p:nvPicPr>
        <p:blipFill>
          <a:blip r:embed="rId2"/>
          <a:stretch>
            <a:fillRect/>
          </a:stretch>
        </p:blipFill>
        <p:spPr>
          <a:xfrm>
            <a:off x="3482502" y="5269605"/>
            <a:ext cx="3771635" cy="1349203"/>
          </a:xfrm>
          <a:prstGeom prst="rect">
            <a:avLst/>
          </a:prstGeom>
        </p:spPr>
      </p:pic>
      <p:sp>
        <p:nvSpPr>
          <p:cNvPr id="6" name="TextBox 5">
            <a:extLst>
              <a:ext uri="{FF2B5EF4-FFF2-40B4-BE49-F238E27FC236}">
                <a16:creationId xmlns:a16="http://schemas.microsoft.com/office/drawing/2014/main" id="{7001DAAC-DC7A-4CE3-958A-3F260E374E14}"/>
              </a:ext>
            </a:extLst>
          </p:cNvPr>
          <p:cNvSpPr txBox="1"/>
          <p:nvPr/>
        </p:nvSpPr>
        <p:spPr>
          <a:xfrm>
            <a:off x="1245140" y="5575613"/>
            <a:ext cx="192607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We put something in this end</a:t>
            </a:r>
          </a:p>
        </p:txBody>
      </p:sp>
      <p:sp>
        <p:nvSpPr>
          <p:cNvPr id="8" name="TextBox 7">
            <a:extLst>
              <a:ext uri="{FF2B5EF4-FFF2-40B4-BE49-F238E27FC236}">
                <a16:creationId xmlns:a16="http://schemas.microsoft.com/office/drawing/2014/main" id="{310CC7DF-494C-48D9-B996-8AECB7DADF43}"/>
              </a:ext>
            </a:extLst>
          </p:cNvPr>
          <p:cNvSpPr txBox="1"/>
          <p:nvPr/>
        </p:nvSpPr>
        <p:spPr>
          <a:xfrm>
            <a:off x="7326283" y="5391249"/>
            <a:ext cx="16180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It comes out over here</a:t>
            </a:r>
          </a:p>
        </p:txBody>
      </p:sp>
      <p:sp>
        <p:nvSpPr>
          <p:cNvPr id="7" name="TextBox 6">
            <a:extLst>
              <a:ext uri="{FF2B5EF4-FFF2-40B4-BE49-F238E27FC236}">
                <a16:creationId xmlns:a16="http://schemas.microsoft.com/office/drawing/2014/main" id="{6B48CC71-013C-4E7B-8E96-34F993F8C738}"/>
              </a:ext>
            </a:extLst>
          </p:cNvPr>
          <p:cNvSpPr txBox="1"/>
          <p:nvPr/>
        </p:nvSpPr>
        <p:spPr>
          <a:xfrm>
            <a:off x="3342556" y="5713744"/>
            <a:ext cx="426359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There is live real-time interaction via AJAX</a:t>
            </a:r>
          </a:p>
        </p:txBody>
      </p:sp>
    </p:spTree>
    <p:extLst>
      <p:ext uri="{BB962C8B-B14F-4D97-AF65-F5344CB8AC3E}">
        <p14:creationId xmlns:p14="http://schemas.microsoft.com/office/powerpoint/2010/main" val="25595300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7EE58CB-3493-476F-ADE8-E57B6B9E1567}"/>
              </a:ext>
            </a:extLst>
          </p:cNvPr>
          <p:cNvSpPr/>
          <p:nvPr/>
        </p:nvSpPr>
        <p:spPr>
          <a:xfrm>
            <a:off x="523702" y="141316"/>
            <a:ext cx="772252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0" i="0" u="none" strike="noStrike" kern="1200" cap="none" spc="0" normalizeH="0" baseline="0" noProof="0" dirty="0">
                <a:ln>
                  <a:noFill/>
                </a:ln>
                <a:solidFill>
                  <a:prstClr val="white"/>
                </a:solidFill>
                <a:effectLst/>
                <a:uLnTx/>
                <a:uFillTx/>
                <a:latin typeface="Calibri" panose="020F0502020204030204"/>
                <a:ea typeface="+mn-ea"/>
                <a:cs typeface="+mn-cs"/>
              </a:rPr>
              <a:t>Web Services APIs:</a:t>
            </a:r>
          </a:p>
        </p:txBody>
      </p:sp>
      <p:sp>
        <p:nvSpPr>
          <p:cNvPr id="2" name="TextBox 1">
            <a:extLst>
              <a:ext uri="{FF2B5EF4-FFF2-40B4-BE49-F238E27FC236}">
                <a16:creationId xmlns:a16="http://schemas.microsoft.com/office/drawing/2014/main" id="{815F5895-6EA9-4BBC-A0D4-3C9F5E833CDF}"/>
              </a:ext>
            </a:extLst>
          </p:cNvPr>
          <p:cNvSpPr txBox="1"/>
          <p:nvPr/>
        </p:nvSpPr>
        <p:spPr>
          <a:xfrm>
            <a:off x="523702" y="756458"/>
            <a:ext cx="1067354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highlight>
                  <a:srgbClr val="C0C0C0"/>
                </a:highlight>
                <a:uLnTx/>
                <a:uFillTx/>
                <a:latin typeface="Calibri" panose="020F0502020204030204"/>
                <a:ea typeface="+mn-ea"/>
                <a:cs typeface="+mn-cs"/>
              </a:rPr>
              <a:t>Suppose we a big application – All banks for example – have a lot of COBOL Applications. Very old legacy code. We do not want to re-write it. But we do want to make it WEB ENABLED.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highlight>
                <a:srgbClr val="C0C0C0"/>
              </a:highligh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highlight>
                  <a:srgbClr val="C0C0C0"/>
                </a:highlight>
                <a:uLnTx/>
                <a:uFillTx/>
                <a:latin typeface="Calibri" panose="020F0502020204030204"/>
                <a:ea typeface="+mn-ea"/>
                <a:cs typeface="+mn-cs"/>
              </a:rPr>
              <a:t>How to solve this problem?</a:t>
            </a:r>
          </a:p>
        </p:txBody>
      </p:sp>
      <p:sp>
        <p:nvSpPr>
          <p:cNvPr id="3" name="Rectangle 2">
            <a:extLst>
              <a:ext uri="{FF2B5EF4-FFF2-40B4-BE49-F238E27FC236}">
                <a16:creationId xmlns:a16="http://schemas.microsoft.com/office/drawing/2014/main" id="{AAD7F939-91EA-4026-9AE6-4409503B6536}"/>
              </a:ext>
            </a:extLst>
          </p:cNvPr>
          <p:cNvSpPr/>
          <p:nvPr/>
        </p:nvSpPr>
        <p:spPr>
          <a:xfrm>
            <a:off x="321426" y="2076522"/>
            <a:ext cx="2588029" cy="3366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Here is all our “Legacy” code.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Old COBOL code for example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In this case, this is what is going on in the SERVER.</a:t>
            </a:r>
          </a:p>
        </p:txBody>
      </p:sp>
      <p:sp>
        <p:nvSpPr>
          <p:cNvPr id="23" name="Rectangle 22">
            <a:extLst>
              <a:ext uri="{FF2B5EF4-FFF2-40B4-BE49-F238E27FC236}">
                <a16:creationId xmlns:a16="http://schemas.microsoft.com/office/drawing/2014/main" id="{412A3AF4-3D85-40FB-BC1C-16269A702723}"/>
              </a:ext>
            </a:extLst>
          </p:cNvPr>
          <p:cNvSpPr/>
          <p:nvPr/>
        </p:nvSpPr>
        <p:spPr>
          <a:xfrm>
            <a:off x="3305694" y="2076522"/>
            <a:ext cx="2588029" cy="3366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WE write a WRAPPER PROGRAM that “wraps up” our old legacy code, and we expose the METHODS to be accessible via HTTP Calls</a:t>
            </a:r>
          </a:p>
        </p:txBody>
      </p:sp>
      <p:sp>
        <p:nvSpPr>
          <p:cNvPr id="24" name="Rectangle 23">
            <a:extLst>
              <a:ext uri="{FF2B5EF4-FFF2-40B4-BE49-F238E27FC236}">
                <a16:creationId xmlns:a16="http://schemas.microsoft.com/office/drawing/2014/main" id="{A75BA200-DCC6-47CD-9B9E-E0EBBCDAF9CA}"/>
              </a:ext>
            </a:extLst>
          </p:cNvPr>
          <p:cNvSpPr/>
          <p:nvPr/>
        </p:nvSpPr>
        <p:spPr>
          <a:xfrm>
            <a:off x="9209265" y="2076522"/>
            <a:ext cx="1695854" cy="3366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Here is the web browser the client connects to:</a:t>
            </a:r>
          </a:p>
        </p:txBody>
      </p:sp>
      <p:sp>
        <p:nvSpPr>
          <p:cNvPr id="25" name="Oval 24">
            <a:extLst>
              <a:ext uri="{FF2B5EF4-FFF2-40B4-BE49-F238E27FC236}">
                <a16:creationId xmlns:a16="http://schemas.microsoft.com/office/drawing/2014/main" id="{4B13F350-E8D0-41BB-8AF2-FA84C53320FF}"/>
              </a:ext>
            </a:extLst>
          </p:cNvPr>
          <p:cNvSpPr/>
          <p:nvPr/>
        </p:nvSpPr>
        <p:spPr>
          <a:xfrm>
            <a:off x="6600305" y="1956787"/>
            <a:ext cx="1566154" cy="381554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rPr>
              <a:t>WEB SERVER</a:t>
            </a:r>
          </a:p>
        </p:txBody>
      </p:sp>
      <p:sp>
        <p:nvSpPr>
          <p:cNvPr id="26" name="Arrow: Right 25">
            <a:extLst>
              <a:ext uri="{FF2B5EF4-FFF2-40B4-BE49-F238E27FC236}">
                <a16:creationId xmlns:a16="http://schemas.microsoft.com/office/drawing/2014/main" id="{FD3304C5-D16B-4EA6-851F-FF53B5683163}"/>
              </a:ext>
            </a:extLst>
          </p:cNvPr>
          <p:cNvSpPr/>
          <p:nvPr/>
        </p:nvSpPr>
        <p:spPr>
          <a:xfrm rot="10800000">
            <a:off x="7879229" y="2977836"/>
            <a:ext cx="1330036" cy="282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Arrow: Right 26">
            <a:extLst>
              <a:ext uri="{FF2B5EF4-FFF2-40B4-BE49-F238E27FC236}">
                <a16:creationId xmlns:a16="http://schemas.microsoft.com/office/drawing/2014/main" id="{F4FE20ED-DED0-4C16-AA7C-A69B2B9465B5}"/>
              </a:ext>
            </a:extLst>
          </p:cNvPr>
          <p:cNvSpPr/>
          <p:nvPr/>
        </p:nvSpPr>
        <p:spPr>
          <a:xfrm rot="10800000">
            <a:off x="5842611" y="3119152"/>
            <a:ext cx="1330036" cy="282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Arrow: Right 27">
            <a:extLst>
              <a:ext uri="{FF2B5EF4-FFF2-40B4-BE49-F238E27FC236}">
                <a16:creationId xmlns:a16="http://schemas.microsoft.com/office/drawing/2014/main" id="{03D19D3E-B5BB-46AD-9A9F-9F9D9DAF916A}"/>
              </a:ext>
            </a:extLst>
          </p:cNvPr>
          <p:cNvSpPr/>
          <p:nvPr/>
        </p:nvSpPr>
        <p:spPr>
          <a:xfrm>
            <a:off x="5842611" y="4139847"/>
            <a:ext cx="1330036" cy="282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Arrow: Right 28">
            <a:extLst>
              <a:ext uri="{FF2B5EF4-FFF2-40B4-BE49-F238E27FC236}">
                <a16:creationId xmlns:a16="http://schemas.microsoft.com/office/drawing/2014/main" id="{471469D6-C7F3-4719-AFF2-20E74361A65F}"/>
              </a:ext>
            </a:extLst>
          </p:cNvPr>
          <p:cNvSpPr/>
          <p:nvPr/>
        </p:nvSpPr>
        <p:spPr>
          <a:xfrm>
            <a:off x="7879229" y="4333517"/>
            <a:ext cx="1330036" cy="282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FC71808E-48CC-4809-9F1D-171AD7D09B95}"/>
              </a:ext>
            </a:extLst>
          </p:cNvPr>
          <p:cNvSpPr txBox="1"/>
          <p:nvPr/>
        </p:nvSpPr>
        <p:spPr>
          <a:xfrm>
            <a:off x="1138844" y="5669280"/>
            <a:ext cx="959288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Web Services APIs means that we write wrapper code that the web server can connect to methods, and the result of the method call is wrapped up a HTML and sent back to the SERVER.</a:t>
            </a:r>
          </a:p>
        </p:txBody>
      </p:sp>
    </p:spTree>
    <p:extLst>
      <p:ext uri="{BB962C8B-B14F-4D97-AF65-F5344CB8AC3E}">
        <p14:creationId xmlns:p14="http://schemas.microsoft.com/office/powerpoint/2010/main" val="15276824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7E58-7D1B-4191-8F1C-E1CCEB4412AC}"/>
              </a:ext>
            </a:extLst>
          </p:cNvPr>
          <p:cNvSpPr>
            <a:spLocks noGrp="1"/>
          </p:cNvSpPr>
          <p:nvPr>
            <p:ph type="title"/>
          </p:nvPr>
        </p:nvSpPr>
        <p:spPr>
          <a:xfrm>
            <a:off x="838200" y="365126"/>
            <a:ext cx="10515600" cy="831908"/>
          </a:xfrm>
        </p:spPr>
        <p:txBody>
          <a:bodyPr/>
          <a:lstStyle/>
          <a:p>
            <a:r>
              <a:rPr lang="en-CA" dirty="0">
                <a:highlight>
                  <a:srgbClr val="00FFFF"/>
                </a:highlight>
              </a:rPr>
              <a:t>Some other test topics:</a:t>
            </a:r>
          </a:p>
        </p:txBody>
      </p:sp>
      <p:sp>
        <p:nvSpPr>
          <p:cNvPr id="3" name="Content Placeholder 2">
            <a:extLst>
              <a:ext uri="{FF2B5EF4-FFF2-40B4-BE49-F238E27FC236}">
                <a16:creationId xmlns:a16="http://schemas.microsoft.com/office/drawing/2014/main" id="{70BEF3FF-2E41-4A28-BC28-E74B3DD4BDF6}"/>
              </a:ext>
            </a:extLst>
          </p:cNvPr>
          <p:cNvSpPr>
            <a:spLocks noGrp="1"/>
          </p:cNvSpPr>
          <p:nvPr>
            <p:ph idx="1"/>
          </p:nvPr>
        </p:nvSpPr>
        <p:spPr>
          <a:xfrm>
            <a:off x="838200" y="1396538"/>
            <a:ext cx="10515600" cy="4780425"/>
          </a:xfrm>
        </p:spPr>
        <p:txBody>
          <a:bodyPr/>
          <a:lstStyle/>
          <a:p>
            <a:r>
              <a:rPr lang="en-CA" dirty="0"/>
              <a:t>Discuss the concept of the Node.js SERVER:</a:t>
            </a:r>
          </a:p>
          <a:p>
            <a:r>
              <a:rPr lang="en-CA" dirty="0"/>
              <a:t>It uses like express.js</a:t>
            </a:r>
          </a:p>
          <a:p>
            <a:r>
              <a:rPr lang="en-CA" dirty="0"/>
              <a:t>NODE.js works with the event loop. (See the PowerPoint Workbook for the course)</a:t>
            </a:r>
          </a:p>
          <a:p>
            <a:r>
              <a:rPr lang="en-CA" dirty="0"/>
              <a:t>The EVENT LOOP runs continuously. It POLLS (it checks) for any input calls. If it needs services from the Operating System, it places the method call on the Dispatch Queue. When the Server operating system checks the queue, it takes the tasks, executes it, and place places the result back in the Node.JS queue.</a:t>
            </a:r>
          </a:p>
          <a:p>
            <a:r>
              <a:rPr lang="en-CA" dirty="0"/>
              <a:t>Examples include: If you to access a file, or a database.</a:t>
            </a:r>
          </a:p>
        </p:txBody>
      </p:sp>
    </p:spTree>
    <p:extLst>
      <p:ext uri="{BB962C8B-B14F-4D97-AF65-F5344CB8AC3E}">
        <p14:creationId xmlns:p14="http://schemas.microsoft.com/office/powerpoint/2010/main" val="121975385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9A614-0D4D-4F7D-8555-CB0CE7B30D2B}"/>
              </a:ext>
            </a:extLst>
          </p:cNvPr>
          <p:cNvSpPr>
            <a:spLocks noGrp="1"/>
          </p:cNvSpPr>
          <p:nvPr>
            <p:ph type="title"/>
          </p:nvPr>
        </p:nvSpPr>
        <p:spPr/>
        <p:txBody>
          <a:bodyPr/>
          <a:lstStyle/>
          <a:p>
            <a:r>
              <a:rPr lang="en-CA" dirty="0"/>
              <a:t>MONGO DB</a:t>
            </a:r>
          </a:p>
        </p:txBody>
      </p:sp>
      <p:sp>
        <p:nvSpPr>
          <p:cNvPr id="3" name="Content Placeholder 2">
            <a:extLst>
              <a:ext uri="{FF2B5EF4-FFF2-40B4-BE49-F238E27FC236}">
                <a16:creationId xmlns:a16="http://schemas.microsoft.com/office/drawing/2014/main" id="{031F57A9-C50B-401F-B501-1BDA5B045539}"/>
              </a:ext>
            </a:extLst>
          </p:cNvPr>
          <p:cNvSpPr>
            <a:spLocks noGrp="1"/>
          </p:cNvSpPr>
          <p:nvPr>
            <p:ph idx="1"/>
          </p:nvPr>
        </p:nvSpPr>
        <p:spPr/>
        <p:txBody>
          <a:bodyPr/>
          <a:lstStyle/>
          <a:p>
            <a:r>
              <a:rPr lang="en-CA" dirty="0"/>
              <a:t>It is a Document Database. (Not a SQL DATABASE).</a:t>
            </a:r>
          </a:p>
          <a:p>
            <a:r>
              <a:rPr lang="en-CA" dirty="0"/>
              <a:t>It used Document Collections, NOT SQL. </a:t>
            </a:r>
          </a:p>
          <a:p>
            <a:r>
              <a:rPr lang="en-CA" dirty="0"/>
              <a:t>It is suitable for “Big Data” applications where we might not have a Primary Key, and we cannot factor our data into ROWSETS. (Remember that a </a:t>
            </a:r>
            <a:r>
              <a:rPr lang="en-CA" dirty="0" err="1"/>
              <a:t>Rowset</a:t>
            </a:r>
            <a:r>
              <a:rPr lang="en-CA" dirty="0"/>
              <a:t> is a set of columns from a SQL Pull which is uniquely identified by a Primary KEY. </a:t>
            </a:r>
          </a:p>
        </p:txBody>
      </p:sp>
    </p:spTree>
    <p:extLst>
      <p:ext uri="{BB962C8B-B14F-4D97-AF65-F5344CB8AC3E}">
        <p14:creationId xmlns:p14="http://schemas.microsoft.com/office/powerpoint/2010/main" val="347941553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1A2D5-5C38-4DDF-9A85-D8726D089939}"/>
              </a:ext>
            </a:extLst>
          </p:cNvPr>
          <p:cNvSpPr>
            <a:spLocks noGrp="1"/>
          </p:cNvSpPr>
          <p:nvPr>
            <p:ph type="title"/>
          </p:nvPr>
        </p:nvSpPr>
        <p:spPr>
          <a:xfrm>
            <a:off x="838200" y="365126"/>
            <a:ext cx="10515600" cy="865797"/>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a:lstStyle/>
          <a:p>
            <a:r>
              <a:rPr lang="en-CA" dirty="0"/>
              <a:t>Purpose of this course</a:t>
            </a:r>
          </a:p>
        </p:txBody>
      </p:sp>
      <p:sp>
        <p:nvSpPr>
          <p:cNvPr id="3" name="Content Placeholder 2">
            <a:extLst>
              <a:ext uri="{FF2B5EF4-FFF2-40B4-BE49-F238E27FC236}">
                <a16:creationId xmlns:a16="http://schemas.microsoft.com/office/drawing/2014/main" id="{5821C531-E0B3-4AFC-B9B3-0CF0ACA5EEFF}"/>
              </a:ext>
            </a:extLst>
          </p:cNvPr>
          <p:cNvSpPr>
            <a:spLocks noGrp="1"/>
          </p:cNvSpPr>
          <p:nvPr>
            <p:ph idx="1"/>
          </p:nvPr>
        </p:nvSpPr>
        <p:spPr>
          <a:xfrm>
            <a:off x="838200" y="1230924"/>
            <a:ext cx="10515600" cy="4946040"/>
          </a:xfrm>
          <a:solidFill>
            <a:schemeClr val="accent2">
              <a:lumMod val="50000"/>
            </a:schemeClr>
          </a:solidFill>
        </p:spPr>
        <p:txBody>
          <a:bodyPr>
            <a:normAutofit/>
          </a:bodyPr>
          <a:lstStyle/>
          <a:p>
            <a:r>
              <a:rPr lang="en-CA" sz="3200" dirty="0">
                <a:solidFill>
                  <a:schemeClr val="bg1"/>
                </a:solidFill>
              </a:rPr>
              <a:t>We will be learning Node.js and TypeScript to build Web Applications and Web Services APIs</a:t>
            </a:r>
          </a:p>
          <a:p>
            <a:r>
              <a:rPr lang="en-CA" sz="3200" dirty="0">
                <a:solidFill>
                  <a:schemeClr val="bg1"/>
                </a:solidFill>
              </a:rPr>
              <a:t>Node.js is the implementation of JavaScript to run outside the web browser</a:t>
            </a:r>
          </a:p>
          <a:p>
            <a:r>
              <a:rPr lang="en-CA" sz="3200" dirty="0">
                <a:solidFill>
                  <a:schemeClr val="bg1"/>
                </a:solidFill>
              </a:rPr>
              <a:t>JavaScript has a number of weaknesses as an Enterprise Grade Programming Language. TypeScript is the Super Set of </a:t>
            </a:r>
            <a:r>
              <a:rPr lang="en-CA" sz="3200" dirty="0" err="1">
                <a:solidFill>
                  <a:schemeClr val="bg1"/>
                </a:solidFill>
              </a:rPr>
              <a:t>Javascript</a:t>
            </a:r>
            <a:r>
              <a:rPr lang="en-CA" sz="3200" dirty="0">
                <a:solidFill>
                  <a:schemeClr val="bg1"/>
                </a:solidFill>
              </a:rPr>
              <a:t> that provides true Class Object Typing. Why this is essential will become clear as we start coding.</a:t>
            </a:r>
          </a:p>
        </p:txBody>
      </p:sp>
    </p:spTree>
    <p:extLst>
      <p:ext uri="{BB962C8B-B14F-4D97-AF65-F5344CB8AC3E}">
        <p14:creationId xmlns:p14="http://schemas.microsoft.com/office/powerpoint/2010/main" val="50855967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0BBD5-A10C-4913-9552-8423750D0A74}"/>
              </a:ext>
            </a:extLst>
          </p:cNvPr>
          <p:cNvSpPr>
            <a:spLocks noGrp="1"/>
          </p:cNvSpPr>
          <p:nvPr>
            <p:ph type="title"/>
          </p:nvPr>
        </p:nvSpPr>
        <p:spPr>
          <a:xfrm>
            <a:off x="655320" y="365125"/>
            <a:ext cx="5120114" cy="1692794"/>
          </a:xfrm>
        </p:spPr>
        <p:txBody>
          <a:bodyPr>
            <a:normAutofit/>
          </a:bodyPr>
          <a:lstStyle/>
          <a:p>
            <a:r>
              <a:rPr lang="en-CA" dirty="0"/>
              <a:t>Some tools we will be using</a:t>
            </a:r>
          </a:p>
        </p:txBody>
      </p:sp>
      <p:sp>
        <p:nvSpPr>
          <p:cNvPr id="3" name="Content Placeholder 2">
            <a:extLst>
              <a:ext uri="{FF2B5EF4-FFF2-40B4-BE49-F238E27FC236}">
                <a16:creationId xmlns:a16="http://schemas.microsoft.com/office/drawing/2014/main" id="{591AF48B-8BE0-43FE-A5AD-5630A7C8581C}"/>
              </a:ext>
            </a:extLst>
          </p:cNvPr>
          <p:cNvSpPr>
            <a:spLocks noGrp="1"/>
          </p:cNvSpPr>
          <p:nvPr>
            <p:ph idx="1"/>
          </p:nvPr>
        </p:nvSpPr>
        <p:spPr>
          <a:xfrm>
            <a:off x="655321" y="2575034"/>
            <a:ext cx="5120113" cy="3462228"/>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p:spPr>
        <p:txBody>
          <a:bodyPr>
            <a:normAutofit/>
          </a:bodyPr>
          <a:lstStyle/>
          <a:p>
            <a:r>
              <a:rPr lang="en-CA" sz="2400" dirty="0">
                <a:latin typeface="Verdana" panose="020B0604030504040204" pitchFamily="34" charset="0"/>
                <a:ea typeface="Verdana" panose="020B0604030504040204" pitchFamily="34" charset="0"/>
              </a:rPr>
              <a:t>Node</a:t>
            </a:r>
          </a:p>
          <a:p>
            <a:r>
              <a:rPr lang="en-CA" sz="2400" dirty="0">
                <a:latin typeface="Verdana" panose="020B0604030504040204" pitchFamily="34" charset="0"/>
                <a:ea typeface="Verdana" panose="020B0604030504040204" pitchFamily="34" charset="0"/>
              </a:rPr>
              <a:t>Node Package Manager (</a:t>
            </a:r>
            <a:r>
              <a:rPr lang="en-CA" sz="2400" dirty="0" err="1">
                <a:latin typeface="Verdana" panose="020B0604030504040204" pitchFamily="34" charset="0"/>
                <a:ea typeface="Verdana" panose="020B0604030504040204" pitchFamily="34" charset="0"/>
              </a:rPr>
              <a:t>npm</a:t>
            </a:r>
            <a:r>
              <a:rPr lang="en-CA" sz="2400" dirty="0">
                <a:latin typeface="Verdana" panose="020B0604030504040204" pitchFamily="34" charset="0"/>
                <a:ea typeface="Verdana" panose="020B0604030504040204" pitchFamily="34" charset="0"/>
              </a:rPr>
              <a:t>)</a:t>
            </a:r>
          </a:p>
          <a:p>
            <a:r>
              <a:rPr lang="en-CA" sz="2400" dirty="0">
                <a:latin typeface="Verdana" panose="020B0604030504040204" pitchFamily="34" charset="0"/>
                <a:ea typeface="Verdana" panose="020B0604030504040204" pitchFamily="34" charset="0"/>
              </a:rPr>
              <a:t>Visual Studio Code (you need to download and install this)</a:t>
            </a:r>
          </a:p>
          <a:p>
            <a:r>
              <a:rPr lang="en-CA" sz="2400" dirty="0">
                <a:latin typeface="Verdana" panose="020B0604030504040204" pitchFamily="34" charset="0"/>
                <a:ea typeface="Verdana" panose="020B0604030504040204" pitchFamily="34" charset="0"/>
              </a:rPr>
              <a:t>Npmjs.com (setup an account)</a:t>
            </a:r>
          </a:p>
          <a:p>
            <a:r>
              <a:rPr lang="en-CA" sz="2400" dirty="0">
                <a:latin typeface="Verdana" panose="020B0604030504040204" pitchFamily="34" charset="0"/>
                <a:ea typeface="Verdana" panose="020B0604030504040204" pitchFamily="34" charset="0"/>
              </a:rPr>
              <a:t>GITHUB (setup an account)</a:t>
            </a:r>
          </a:p>
        </p:txBody>
      </p:sp>
      <p:pic>
        <p:nvPicPr>
          <p:cNvPr id="4" name="Picture 3" descr="A close up of a sign&#10;&#10;Description automatically generated">
            <a:extLst>
              <a:ext uri="{FF2B5EF4-FFF2-40B4-BE49-F238E27FC236}">
                <a16:creationId xmlns:a16="http://schemas.microsoft.com/office/drawing/2014/main" id="{A28DC1B3-F873-4462-B7BE-446A7739042C}"/>
              </a:ext>
            </a:extLst>
          </p:cNvPr>
          <p:cNvPicPr>
            <a:picLocks noChangeAspect="1"/>
          </p:cNvPicPr>
          <p:nvPr/>
        </p:nvPicPr>
        <p:blipFill rotWithShape="1">
          <a:blip r:embed="rId2"/>
          <a:srcRect r="3602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530106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A5F24-6682-4D7B-AB16-53709DE14476}"/>
              </a:ext>
            </a:extLst>
          </p:cNvPr>
          <p:cNvSpPr>
            <a:spLocks noGrp="1"/>
          </p:cNvSpPr>
          <p:nvPr>
            <p:ph type="title"/>
          </p:nvPr>
        </p:nvSpPr>
        <p:spPr>
          <a:xfrm>
            <a:off x="838200" y="365126"/>
            <a:ext cx="10515600" cy="557295"/>
          </a:xfrm>
          <a:solidFill>
            <a:schemeClr val="accent2">
              <a:lumMod val="40000"/>
              <a:lumOff val="60000"/>
            </a:schemeClr>
          </a:solidFill>
        </p:spPr>
        <p:txBody>
          <a:bodyPr>
            <a:normAutofit fontScale="90000"/>
          </a:bodyPr>
          <a:lstStyle/>
          <a:p>
            <a:r>
              <a:rPr lang="en-CA" dirty="0">
                <a:solidFill>
                  <a:schemeClr val="accent5">
                    <a:lumMod val="50000"/>
                  </a:schemeClr>
                </a:solidFill>
                <a:latin typeface="Bahnschrift" panose="020B0502040204020203" pitchFamily="34" charset="0"/>
              </a:rPr>
              <a:t>Course Topics Table</a:t>
            </a:r>
          </a:p>
        </p:txBody>
      </p:sp>
      <p:graphicFrame>
        <p:nvGraphicFramePr>
          <p:cNvPr id="5" name="Table 5">
            <a:extLst>
              <a:ext uri="{FF2B5EF4-FFF2-40B4-BE49-F238E27FC236}">
                <a16:creationId xmlns:a16="http://schemas.microsoft.com/office/drawing/2014/main" id="{C7D04B64-5904-4446-AC07-466AA64B1724}"/>
              </a:ext>
            </a:extLst>
          </p:cNvPr>
          <p:cNvGraphicFramePr>
            <a:graphicFrameLocks noGrp="1"/>
          </p:cNvGraphicFramePr>
          <p:nvPr>
            <p:extLst>
              <p:ext uri="{D42A27DB-BD31-4B8C-83A1-F6EECF244321}">
                <p14:modId xmlns:p14="http://schemas.microsoft.com/office/powerpoint/2010/main" val="243857767"/>
              </p:ext>
            </p:extLst>
          </p:nvPr>
        </p:nvGraphicFramePr>
        <p:xfrm>
          <a:off x="834189" y="1216970"/>
          <a:ext cx="10519611" cy="4300328"/>
        </p:xfrm>
        <a:graphic>
          <a:graphicData uri="http://schemas.openxmlformats.org/drawingml/2006/table">
            <a:tbl>
              <a:tblPr firstRow="1" bandRow="1">
                <a:tableStyleId>{5C22544A-7EE6-4342-B048-85BDC9FD1C3A}</a:tableStyleId>
              </a:tblPr>
              <a:tblGrid>
                <a:gridCol w="5261811">
                  <a:extLst>
                    <a:ext uri="{9D8B030D-6E8A-4147-A177-3AD203B41FA5}">
                      <a16:colId xmlns:a16="http://schemas.microsoft.com/office/drawing/2014/main" val="4424832"/>
                    </a:ext>
                  </a:extLst>
                </a:gridCol>
                <a:gridCol w="5257800">
                  <a:extLst>
                    <a:ext uri="{9D8B030D-6E8A-4147-A177-3AD203B41FA5}">
                      <a16:colId xmlns:a16="http://schemas.microsoft.com/office/drawing/2014/main" val="2499756437"/>
                    </a:ext>
                  </a:extLst>
                </a:gridCol>
              </a:tblGrid>
              <a:tr h="595022">
                <a:tc>
                  <a:txBody>
                    <a:bodyPr/>
                    <a:lstStyle/>
                    <a:p>
                      <a:r>
                        <a:rPr lang="en-CA" sz="1800" kern="1200" dirty="0">
                          <a:solidFill>
                            <a:schemeClr val="accent5">
                              <a:lumMod val="50000"/>
                            </a:schemeClr>
                          </a:solidFill>
                          <a:latin typeface="+mn-lt"/>
                          <a:ea typeface="+mn-ea"/>
                          <a:cs typeface="+mn-cs"/>
                        </a:rPr>
                        <a:t>Developing Applications with TypeScript and Node.js</a:t>
                      </a:r>
                    </a:p>
                  </a:txBody>
                  <a:tcPr>
                    <a:solidFill>
                      <a:schemeClr val="bg2"/>
                    </a:solidFill>
                  </a:tcPr>
                </a:tc>
                <a:tc>
                  <a:txBody>
                    <a:bodyPr/>
                    <a:lstStyle/>
                    <a:p>
                      <a:endParaRPr lang="en-CA" dirty="0">
                        <a:solidFill>
                          <a:schemeClr val="accent5">
                            <a:lumMod val="50000"/>
                          </a:schemeClr>
                        </a:solidFill>
                      </a:endParaRPr>
                    </a:p>
                  </a:txBody>
                  <a:tcPr>
                    <a:solidFill>
                      <a:schemeClr val="bg2"/>
                    </a:solidFill>
                  </a:tcPr>
                </a:tc>
                <a:extLst>
                  <a:ext uri="{0D108BD9-81ED-4DB2-BD59-A6C34878D82A}">
                    <a16:rowId xmlns:a16="http://schemas.microsoft.com/office/drawing/2014/main" val="275648452"/>
                  </a:ext>
                </a:extLst>
              </a:tr>
              <a:tr h="595022">
                <a:tc>
                  <a:txBody>
                    <a:bodyPr/>
                    <a:lstStyle/>
                    <a:p>
                      <a:r>
                        <a:rPr lang="en-CA" dirty="0">
                          <a:solidFill>
                            <a:schemeClr val="accent5">
                              <a:lumMod val="50000"/>
                            </a:schemeClr>
                          </a:solidFill>
                        </a:rPr>
                        <a:t>Understanding the Node.js Event Loop</a:t>
                      </a:r>
                    </a:p>
                    <a:p>
                      <a:r>
                        <a:rPr lang="en-CA" dirty="0">
                          <a:solidFill>
                            <a:schemeClr val="accent5">
                              <a:lumMod val="50000"/>
                            </a:schemeClr>
                          </a:solidFill>
                        </a:rPr>
                        <a:t>Node’s Event-driven Architecture: Lab Worksheet</a:t>
                      </a:r>
                    </a:p>
                  </a:txBody>
                  <a:tcPr/>
                </a:tc>
                <a:tc>
                  <a:txBody>
                    <a:bodyPr/>
                    <a:lstStyle/>
                    <a:p>
                      <a:endParaRPr lang="en-CA" dirty="0">
                        <a:solidFill>
                          <a:schemeClr val="accent5">
                            <a:lumMod val="50000"/>
                          </a:schemeClr>
                        </a:solidFill>
                      </a:endParaRPr>
                    </a:p>
                  </a:txBody>
                  <a:tcPr/>
                </a:tc>
                <a:extLst>
                  <a:ext uri="{0D108BD9-81ED-4DB2-BD59-A6C34878D82A}">
                    <a16:rowId xmlns:a16="http://schemas.microsoft.com/office/drawing/2014/main" val="1675906223"/>
                  </a:ext>
                </a:extLst>
              </a:tr>
              <a:tr h="595022">
                <a:tc>
                  <a:txBody>
                    <a:bodyPr/>
                    <a:lstStyle/>
                    <a:p>
                      <a:r>
                        <a:rPr lang="en-CA" dirty="0">
                          <a:solidFill>
                            <a:schemeClr val="accent5">
                              <a:lumMod val="50000"/>
                            </a:schemeClr>
                          </a:solidFill>
                        </a:rPr>
                        <a:t>Building the Web Application with the MVC Design Pattern: Lab Worksheet</a:t>
                      </a:r>
                    </a:p>
                  </a:txBody>
                  <a:tcPr/>
                </a:tc>
                <a:tc>
                  <a:txBody>
                    <a:bodyPr/>
                    <a:lstStyle/>
                    <a:p>
                      <a:endParaRPr lang="en-CA">
                        <a:solidFill>
                          <a:schemeClr val="accent5">
                            <a:lumMod val="50000"/>
                          </a:schemeClr>
                        </a:solidFill>
                      </a:endParaRPr>
                    </a:p>
                  </a:txBody>
                  <a:tcPr/>
                </a:tc>
                <a:extLst>
                  <a:ext uri="{0D108BD9-81ED-4DB2-BD59-A6C34878D82A}">
                    <a16:rowId xmlns:a16="http://schemas.microsoft.com/office/drawing/2014/main" val="3112805868"/>
                  </a:ext>
                </a:extLst>
              </a:tr>
              <a:tr h="595022">
                <a:tc>
                  <a:txBody>
                    <a:bodyPr/>
                    <a:lstStyle/>
                    <a:p>
                      <a:r>
                        <a:rPr lang="en-CA" dirty="0">
                          <a:solidFill>
                            <a:schemeClr val="accent5">
                              <a:lumMod val="50000"/>
                            </a:schemeClr>
                          </a:solidFill>
                        </a:rPr>
                        <a:t>The Role of the Database – Building the Database with SQLite: Lab Worksheet</a:t>
                      </a:r>
                    </a:p>
                  </a:txBody>
                  <a:tcPr/>
                </a:tc>
                <a:tc>
                  <a:txBody>
                    <a:bodyPr/>
                    <a:lstStyle/>
                    <a:p>
                      <a:endParaRPr lang="en-CA">
                        <a:solidFill>
                          <a:schemeClr val="accent5">
                            <a:lumMod val="50000"/>
                          </a:schemeClr>
                        </a:solidFill>
                      </a:endParaRPr>
                    </a:p>
                  </a:txBody>
                  <a:tcPr/>
                </a:tc>
                <a:extLst>
                  <a:ext uri="{0D108BD9-81ED-4DB2-BD59-A6C34878D82A}">
                    <a16:rowId xmlns:a16="http://schemas.microsoft.com/office/drawing/2014/main" val="1187247894"/>
                  </a:ext>
                </a:extLst>
              </a:tr>
              <a:tr h="595022">
                <a:tc>
                  <a:txBody>
                    <a:bodyPr/>
                    <a:lstStyle/>
                    <a:p>
                      <a:r>
                        <a:rPr lang="en-CA" dirty="0">
                          <a:solidFill>
                            <a:schemeClr val="accent5">
                              <a:lumMod val="50000"/>
                            </a:schemeClr>
                          </a:solidFill>
                        </a:rPr>
                        <a:t>The Web Server: express.js</a:t>
                      </a:r>
                    </a:p>
                  </a:txBody>
                  <a:tcPr/>
                </a:tc>
                <a:tc>
                  <a:txBody>
                    <a:bodyPr/>
                    <a:lstStyle/>
                    <a:p>
                      <a:endParaRPr lang="en-CA">
                        <a:solidFill>
                          <a:schemeClr val="accent5">
                            <a:lumMod val="50000"/>
                          </a:schemeClr>
                        </a:solidFill>
                      </a:endParaRPr>
                    </a:p>
                  </a:txBody>
                  <a:tcPr/>
                </a:tc>
                <a:extLst>
                  <a:ext uri="{0D108BD9-81ED-4DB2-BD59-A6C34878D82A}">
                    <a16:rowId xmlns:a16="http://schemas.microsoft.com/office/drawing/2014/main" val="1594786583"/>
                  </a:ext>
                </a:extLst>
              </a:tr>
              <a:tr h="595022">
                <a:tc>
                  <a:txBody>
                    <a:bodyPr/>
                    <a:lstStyle/>
                    <a:p>
                      <a:r>
                        <a:rPr lang="en-CA" dirty="0">
                          <a:solidFill>
                            <a:schemeClr val="accent5">
                              <a:lumMod val="50000"/>
                            </a:schemeClr>
                          </a:solidFill>
                        </a:rPr>
                        <a:t>MONGO DB and the NOSQL Database Concept</a:t>
                      </a:r>
                    </a:p>
                  </a:txBody>
                  <a:tcPr/>
                </a:tc>
                <a:tc>
                  <a:txBody>
                    <a:bodyPr/>
                    <a:lstStyle/>
                    <a:p>
                      <a:endParaRPr lang="en-CA">
                        <a:solidFill>
                          <a:schemeClr val="accent5">
                            <a:lumMod val="50000"/>
                          </a:schemeClr>
                        </a:solidFill>
                      </a:endParaRPr>
                    </a:p>
                  </a:txBody>
                  <a:tcPr/>
                </a:tc>
                <a:extLst>
                  <a:ext uri="{0D108BD9-81ED-4DB2-BD59-A6C34878D82A}">
                    <a16:rowId xmlns:a16="http://schemas.microsoft.com/office/drawing/2014/main" val="256123405"/>
                  </a:ext>
                </a:extLst>
              </a:tr>
              <a:tr h="595022">
                <a:tc>
                  <a:txBody>
                    <a:bodyPr/>
                    <a:lstStyle/>
                    <a:p>
                      <a:endParaRPr lang="en-CA">
                        <a:solidFill>
                          <a:schemeClr val="accent5">
                            <a:lumMod val="50000"/>
                          </a:schemeClr>
                        </a:solidFill>
                      </a:endParaRPr>
                    </a:p>
                  </a:txBody>
                  <a:tcPr/>
                </a:tc>
                <a:tc>
                  <a:txBody>
                    <a:bodyPr/>
                    <a:lstStyle/>
                    <a:p>
                      <a:endParaRPr lang="en-CA" dirty="0">
                        <a:solidFill>
                          <a:schemeClr val="accent5">
                            <a:lumMod val="50000"/>
                          </a:schemeClr>
                        </a:solidFill>
                      </a:endParaRPr>
                    </a:p>
                  </a:txBody>
                  <a:tcPr/>
                </a:tc>
                <a:extLst>
                  <a:ext uri="{0D108BD9-81ED-4DB2-BD59-A6C34878D82A}">
                    <a16:rowId xmlns:a16="http://schemas.microsoft.com/office/drawing/2014/main" val="1398339705"/>
                  </a:ext>
                </a:extLst>
              </a:tr>
            </a:tbl>
          </a:graphicData>
        </a:graphic>
      </p:graphicFrame>
    </p:spTree>
    <p:extLst>
      <p:ext uri="{BB962C8B-B14F-4D97-AF65-F5344CB8AC3E}">
        <p14:creationId xmlns:p14="http://schemas.microsoft.com/office/powerpoint/2010/main" val="8135947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B59ADC-EC60-432D-96DB-D413D3E49A5F}"/>
              </a:ext>
            </a:extLst>
          </p:cNvPr>
          <p:cNvSpPr>
            <a:spLocks noGrp="1"/>
          </p:cNvSpPr>
          <p:nvPr>
            <p:ph idx="1"/>
          </p:nvPr>
        </p:nvSpPr>
        <p:spPr>
          <a:xfrm>
            <a:off x="838200" y="1140618"/>
            <a:ext cx="10515600" cy="4576763"/>
          </a:xfrm>
        </p:spPr>
        <p:txBody>
          <a:bodyPr/>
          <a:lstStyle/>
          <a:p>
            <a:r>
              <a:rPr lang="en-CA" dirty="0"/>
              <a:t>Architecture of Node.js</a:t>
            </a:r>
          </a:p>
          <a:p>
            <a:r>
              <a:rPr lang="en-US" dirty="0"/>
              <a:t>How To Build MVC Architecture In Node Js Applications?</a:t>
            </a:r>
          </a:p>
          <a:p>
            <a:r>
              <a:rPr lang="en-CA" dirty="0"/>
              <a:t>Node Frameworks – examples: express.js</a:t>
            </a:r>
          </a:p>
          <a:p>
            <a:r>
              <a:rPr lang="en-CA" dirty="0"/>
              <a:t>Building the Data Model: Using the Model-View-Controller (MVC) architecture</a:t>
            </a:r>
          </a:p>
          <a:p>
            <a:r>
              <a:rPr lang="en-CA" dirty="0"/>
              <a:t>Architecture of a web application that uses NODE.js</a:t>
            </a:r>
          </a:p>
          <a:p>
            <a:r>
              <a:rPr lang="en-CA" dirty="0"/>
              <a:t>Building Server side components: Node.js and the express package</a:t>
            </a:r>
          </a:p>
          <a:p>
            <a:r>
              <a:rPr lang="en-CA" dirty="0"/>
              <a:t>Web Services: RESTful Services and Web APIs.</a:t>
            </a:r>
          </a:p>
        </p:txBody>
      </p:sp>
      <p:sp>
        <p:nvSpPr>
          <p:cNvPr id="2" name="TextBox 1">
            <a:extLst>
              <a:ext uri="{FF2B5EF4-FFF2-40B4-BE49-F238E27FC236}">
                <a16:creationId xmlns:a16="http://schemas.microsoft.com/office/drawing/2014/main" id="{CF9CE21D-9CAD-4D68-9415-ADB615D89C75}"/>
              </a:ext>
            </a:extLst>
          </p:cNvPr>
          <p:cNvSpPr txBox="1"/>
          <p:nvPr/>
        </p:nvSpPr>
        <p:spPr>
          <a:xfrm>
            <a:off x="5295569" y="548640"/>
            <a:ext cx="5271714" cy="369332"/>
          </a:xfrm>
          <a:prstGeom prst="rect">
            <a:avLst/>
          </a:prstGeom>
          <a:noFill/>
        </p:spPr>
        <p:txBody>
          <a:bodyPr wrap="square" rtlCol="0">
            <a:spAutoFit/>
          </a:bodyPr>
          <a:lstStyle/>
          <a:p>
            <a:r>
              <a:rPr lang="en-CA" dirty="0">
                <a:highlight>
                  <a:srgbClr val="FF99FF"/>
                </a:highlight>
              </a:rPr>
              <a:t>Review your Lab Worksheets for details on this</a:t>
            </a:r>
          </a:p>
        </p:txBody>
      </p:sp>
    </p:spTree>
    <p:extLst>
      <p:ext uri="{BB962C8B-B14F-4D97-AF65-F5344CB8AC3E}">
        <p14:creationId xmlns:p14="http://schemas.microsoft.com/office/powerpoint/2010/main" val="15799943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6C9D2-F56E-4DD4-BD8E-9ED1B379F56E}"/>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000" kern="1200">
                <a:solidFill>
                  <a:srgbClr val="FFFFFF"/>
                </a:solidFill>
                <a:latin typeface="+mj-lt"/>
                <a:ea typeface="+mj-ea"/>
                <a:cs typeface="+mj-cs"/>
              </a:rPr>
              <a:t>How (and why) you should use Typescript with Node and Express</a:t>
            </a:r>
          </a:p>
        </p:txBody>
      </p:sp>
      <p:pic>
        <p:nvPicPr>
          <p:cNvPr id="4" name="Picture 3">
            <a:extLst>
              <a:ext uri="{FF2B5EF4-FFF2-40B4-BE49-F238E27FC236}">
                <a16:creationId xmlns:a16="http://schemas.microsoft.com/office/drawing/2014/main" id="{0029D1C0-858C-4079-9E58-2B7F1718D26C}"/>
              </a:ext>
            </a:extLst>
          </p:cNvPr>
          <p:cNvPicPr>
            <a:picLocks noChangeAspect="1"/>
          </p:cNvPicPr>
          <p:nvPr/>
        </p:nvPicPr>
        <p:blipFill>
          <a:blip r:embed="rId2"/>
          <a:stretch>
            <a:fillRect/>
          </a:stretch>
        </p:blipFill>
        <p:spPr>
          <a:xfrm>
            <a:off x="320040" y="2539900"/>
            <a:ext cx="11496821" cy="3937659"/>
          </a:xfrm>
          <a:prstGeom prst="rect">
            <a:avLst/>
          </a:prstGeom>
        </p:spPr>
      </p:pic>
    </p:spTree>
    <p:extLst>
      <p:ext uri="{BB962C8B-B14F-4D97-AF65-F5344CB8AC3E}">
        <p14:creationId xmlns:p14="http://schemas.microsoft.com/office/powerpoint/2010/main" val="108049699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57888-EF6E-4974-AE22-9E9B70FBDAFA}"/>
              </a:ext>
            </a:extLst>
          </p:cNvPr>
          <p:cNvSpPr>
            <a:spLocks noGrp="1"/>
          </p:cNvSpPr>
          <p:nvPr>
            <p:ph type="title"/>
          </p:nvPr>
        </p:nvSpPr>
        <p:spPr>
          <a:xfrm>
            <a:off x="838200" y="365125"/>
            <a:ext cx="10515600" cy="830629"/>
          </a:xfrm>
          <a:solidFill>
            <a:schemeClr val="accent1">
              <a:lumMod val="40000"/>
              <a:lumOff val="60000"/>
            </a:schemeClr>
          </a:solidFill>
        </p:spPr>
        <p:txBody>
          <a:bodyPr/>
          <a:lstStyle/>
          <a:p>
            <a:r>
              <a:rPr lang="en-CA" dirty="0"/>
              <a:t>TypeScript</a:t>
            </a:r>
          </a:p>
        </p:txBody>
      </p:sp>
      <p:sp>
        <p:nvSpPr>
          <p:cNvPr id="3" name="Content Placeholder 2">
            <a:extLst>
              <a:ext uri="{FF2B5EF4-FFF2-40B4-BE49-F238E27FC236}">
                <a16:creationId xmlns:a16="http://schemas.microsoft.com/office/drawing/2014/main" id="{5C2710FE-3C37-4069-92F1-E8DA5DEA540A}"/>
              </a:ext>
            </a:extLst>
          </p:cNvPr>
          <p:cNvSpPr>
            <a:spLocks noGrp="1"/>
          </p:cNvSpPr>
          <p:nvPr>
            <p:ph idx="1"/>
          </p:nvPr>
        </p:nvSpPr>
        <p:spPr>
          <a:xfrm>
            <a:off x="838200" y="1262122"/>
            <a:ext cx="10515600" cy="4734231"/>
          </a:xfrm>
        </p:spPr>
        <p:txBody>
          <a:bodyPr>
            <a:normAutofit lnSpcReduction="10000"/>
          </a:bodyPr>
          <a:lstStyle/>
          <a:p>
            <a:r>
              <a:rPr lang="en-US" dirty="0"/>
              <a:t>“TypeScript is JavaScript for application-scale development”. That is, the work we have with the initial setup of the project is compensated with the maintainability of complex projects.</a:t>
            </a:r>
          </a:p>
          <a:p>
            <a:r>
              <a:rPr lang="en-US" dirty="0"/>
              <a:t>Properly implemented Class Prototypes and Object Orientation</a:t>
            </a:r>
          </a:p>
          <a:p>
            <a:pPr marL="0" indent="0">
              <a:buNone/>
            </a:pPr>
            <a:r>
              <a:rPr lang="en-US" b="1" dirty="0">
                <a:highlight>
                  <a:srgbClr val="FFFF00"/>
                </a:highlight>
              </a:rPr>
              <a:t>CODE INTROSPECTION: The IDE exposes the project modules more easily</a:t>
            </a:r>
          </a:p>
          <a:p>
            <a:r>
              <a:rPr lang="en-US" dirty="0"/>
              <a:t>In complex projects we have hundreds of classes distributed across multiple files. When we define types, the IDE is able to relate objects and functions to the files that gave origin to them.</a:t>
            </a:r>
          </a:p>
          <a:p>
            <a:r>
              <a:rPr lang="en-US" dirty="0"/>
              <a:t>When using control + click on a method or class, imported from another file, the IDE will automatically navigate to the imported file, highlighting the line where the reference was defined.</a:t>
            </a:r>
          </a:p>
          <a:p>
            <a:endParaRPr lang="en-CA" dirty="0"/>
          </a:p>
        </p:txBody>
      </p:sp>
    </p:spTree>
    <p:extLst>
      <p:ext uri="{BB962C8B-B14F-4D97-AF65-F5344CB8AC3E}">
        <p14:creationId xmlns:p14="http://schemas.microsoft.com/office/powerpoint/2010/main" val="3434555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C076D2-3ED8-4AAB-86E3-A8D36FB8779E}"/>
              </a:ext>
            </a:extLst>
          </p:cNvPr>
          <p:cNvPicPr>
            <a:picLocks noChangeAspect="1"/>
          </p:cNvPicPr>
          <p:nvPr/>
        </p:nvPicPr>
        <p:blipFill>
          <a:blip r:embed="rId2"/>
          <a:stretch>
            <a:fillRect/>
          </a:stretch>
        </p:blipFill>
        <p:spPr>
          <a:xfrm>
            <a:off x="756137" y="145588"/>
            <a:ext cx="8291147" cy="6462793"/>
          </a:xfrm>
          <a:prstGeom prst="rect">
            <a:avLst/>
          </a:prstGeom>
        </p:spPr>
      </p:pic>
      <p:sp>
        <p:nvSpPr>
          <p:cNvPr id="2" name="TextBox 1">
            <a:extLst>
              <a:ext uri="{FF2B5EF4-FFF2-40B4-BE49-F238E27FC236}">
                <a16:creationId xmlns:a16="http://schemas.microsoft.com/office/drawing/2014/main" id="{3E9EF2A2-248F-44D7-9840-9EAFFBBCADD1}"/>
              </a:ext>
            </a:extLst>
          </p:cNvPr>
          <p:cNvSpPr txBox="1"/>
          <p:nvPr/>
        </p:nvSpPr>
        <p:spPr>
          <a:xfrm>
            <a:off x="8730532" y="249619"/>
            <a:ext cx="3069204" cy="1477328"/>
          </a:xfrm>
          <a:prstGeom prst="rect">
            <a:avLst/>
          </a:prstGeom>
          <a:noFill/>
        </p:spPr>
        <p:txBody>
          <a:bodyPr wrap="square" rtlCol="0">
            <a:spAutoFit/>
          </a:bodyPr>
          <a:lstStyle/>
          <a:p>
            <a:r>
              <a:rPr lang="en-CA" dirty="0">
                <a:highlight>
                  <a:srgbClr val="00FFFF"/>
                </a:highlight>
              </a:rPr>
              <a:t>Any material from the Lab Worksheets could be the basis of test questions:</a:t>
            </a:r>
          </a:p>
          <a:p>
            <a:endParaRPr lang="en-CA" dirty="0">
              <a:highlight>
                <a:srgbClr val="00FFFF"/>
              </a:highlight>
            </a:endParaRPr>
          </a:p>
          <a:p>
            <a:endParaRPr lang="en-CA" dirty="0">
              <a:highlight>
                <a:srgbClr val="00FFFF"/>
              </a:highlight>
            </a:endParaRPr>
          </a:p>
        </p:txBody>
      </p:sp>
      <p:pic>
        <p:nvPicPr>
          <p:cNvPr id="2052" name="Picture 4" descr="Image result for brown bear cony working">
            <a:extLst>
              <a:ext uri="{FF2B5EF4-FFF2-40B4-BE49-F238E27FC236}">
                <a16:creationId xmlns:a16="http://schemas.microsoft.com/office/drawing/2014/main" id="{0B85ABEF-680C-4BF3-AFE7-C667A19F2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0048" y="1157659"/>
            <a:ext cx="2066925" cy="221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7149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2A1696-88E7-4DAA-A981-A18F5C4CBDAB}"/>
              </a:ext>
            </a:extLst>
          </p:cNvPr>
          <p:cNvPicPr>
            <a:picLocks noChangeAspect="1"/>
          </p:cNvPicPr>
          <p:nvPr/>
        </p:nvPicPr>
        <p:blipFill>
          <a:blip r:embed="rId2"/>
          <a:stretch>
            <a:fillRect/>
          </a:stretch>
        </p:blipFill>
        <p:spPr>
          <a:xfrm>
            <a:off x="2649475" y="499666"/>
            <a:ext cx="6893050" cy="5858668"/>
          </a:xfrm>
          <a:prstGeom prst="rect">
            <a:avLst/>
          </a:prstGeom>
        </p:spPr>
      </p:pic>
    </p:spTree>
    <p:extLst>
      <p:ext uri="{BB962C8B-B14F-4D97-AF65-F5344CB8AC3E}">
        <p14:creationId xmlns:p14="http://schemas.microsoft.com/office/powerpoint/2010/main" val="42321933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7739EB-5C43-493B-905B-FACF039BACFF}"/>
              </a:ext>
            </a:extLst>
          </p:cNvPr>
          <p:cNvPicPr>
            <a:picLocks noChangeAspect="1"/>
          </p:cNvPicPr>
          <p:nvPr/>
        </p:nvPicPr>
        <p:blipFill>
          <a:blip r:embed="rId2"/>
          <a:stretch>
            <a:fillRect/>
          </a:stretch>
        </p:blipFill>
        <p:spPr>
          <a:xfrm>
            <a:off x="2172929" y="150884"/>
            <a:ext cx="7836310" cy="6548016"/>
          </a:xfrm>
          <a:prstGeom prst="rect">
            <a:avLst/>
          </a:prstGeom>
        </p:spPr>
      </p:pic>
    </p:spTree>
    <p:extLst>
      <p:ext uri="{BB962C8B-B14F-4D97-AF65-F5344CB8AC3E}">
        <p14:creationId xmlns:p14="http://schemas.microsoft.com/office/powerpoint/2010/main" val="189436946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FB8768-EA76-465E-AA97-9FECCAC8BBA6}"/>
              </a:ext>
            </a:extLst>
          </p:cNvPr>
          <p:cNvPicPr>
            <a:picLocks noChangeAspect="1"/>
          </p:cNvPicPr>
          <p:nvPr/>
        </p:nvPicPr>
        <p:blipFill>
          <a:blip r:embed="rId2"/>
          <a:stretch>
            <a:fillRect/>
          </a:stretch>
        </p:blipFill>
        <p:spPr>
          <a:xfrm>
            <a:off x="336655" y="469416"/>
            <a:ext cx="7606648" cy="5919167"/>
          </a:xfrm>
          <a:prstGeom prst="rect">
            <a:avLst/>
          </a:prstGeom>
        </p:spPr>
      </p:pic>
    </p:spTree>
    <p:extLst>
      <p:ext uri="{BB962C8B-B14F-4D97-AF65-F5344CB8AC3E}">
        <p14:creationId xmlns:p14="http://schemas.microsoft.com/office/powerpoint/2010/main" val="6425698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5AF05F-6821-463E-B35A-39402DACB567}"/>
              </a:ext>
            </a:extLst>
          </p:cNvPr>
          <p:cNvPicPr>
            <a:picLocks noChangeAspect="1"/>
          </p:cNvPicPr>
          <p:nvPr/>
        </p:nvPicPr>
        <p:blipFill>
          <a:blip r:embed="rId2"/>
          <a:stretch>
            <a:fillRect/>
          </a:stretch>
        </p:blipFill>
        <p:spPr>
          <a:xfrm>
            <a:off x="2952477" y="167357"/>
            <a:ext cx="6287045" cy="6523285"/>
          </a:xfrm>
          <a:prstGeom prst="rect">
            <a:avLst/>
          </a:prstGeom>
        </p:spPr>
      </p:pic>
    </p:spTree>
    <p:extLst>
      <p:ext uri="{BB962C8B-B14F-4D97-AF65-F5344CB8AC3E}">
        <p14:creationId xmlns:p14="http://schemas.microsoft.com/office/powerpoint/2010/main" val="180923405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F625DB-B5F2-4272-9A06-3419E870F4E4}"/>
              </a:ext>
            </a:extLst>
          </p:cNvPr>
          <p:cNvPicPr>
            <a:picLocks noChangeAspect="1"/>
          </p:cNvPicPr>
          <p:nvPr/>
        </p:nvPicPr>
        <p:blipFill>
          <a:blip r:embed="rId2"/>
          <a:stretch>
            <a:fillRect/>
          </a:stretch>
        </p:blipFill>
        <p:spPr>
          <a:xfrm>
            <a:off x="2937236" y="125443"/>
            <a:ext cx="6317527" cy="6607113"/>
          </a:xfrm>
          <a:prstGeom prst="rect">
            <a:avLst/>
          </a:prstGeom>
        </p:spPr>
      </p:pic>
    </p:spTree>
    <p:extLst>
      <p:ext uri="{BB962C8B-B14F-4D97-AF65-F5344CB8AC3E}">
        <p14:creationId xmlns:p14="http://schemas.microsoft.com/office/powerpoint/2010/main" val="139134049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8DB3B-A0EF-406A-BAC1-DACCAAA26AF3}"/>
              </a:ext>
            </a:extLst>
          </p:cNvPr>
          <p:cNvSpPr>
            <a:spLocks noGrp="1"/>
          </p:cNvSpPr>
          <p:nvPr>
            <p:ph type="title"/>
          </p:nvPr>
        </p:nvSpPr>
        <p:spPr>
          <a:xfrm>
            <a:off x="838200" y="365126"/>
            <a:ext cx="10515600" cy="927344"/>
          </a:xfrm>
        </p:spPr>
        <p:txBody>
          <a:bodyPr/>
          <a:lstStyle/>
          <a:p>
            <a:pPr algn="r"/>
            <a:r>
              <a:rPr lang="en-CA" b="1" dirty="0">
                <a:solidFill>
                  <a:schemeClr val="bg1"/>
                </a:solidFill>
                <a:highlight>
                  <a:srgbClr val="0000FF"/>
                </a:highlight>
              </a:rPr>
              <a:t>TypeScript References:</a:t>
            </a:r>
          </a:p>
        </p:txBody>
      </p:sp>
      <p:sp>
        <p:nvSpPr>
          <p:cNvPr id="3" name="Content Placeholder 2">
            <a:extLst>
              <a:ext uri="{FF2B5EF4-FFF2-40B4-BE49-F238E27FC236}">
                <a16:creationId xmlns:a16="http://schemas.microsoft.com/office/drawing/2014/main" id="{6AADD83A-DBFF-457D-BF88-EF28D1157C5E}"/>
              </a:ext>
            </a:extLst>
          </p:cNvPr>
          <p:cNvSpPr>
            <a:spLocks noGrp="1"/>
          </p:cNvSpPr>
          <p:nvPr>
            <p:ph idx="1"/>
          </p:nvPr>
        </p:nvSpPr>
        <p:spPr>
          <a:xfrm>
            <a:off x="838200" y="1825625"/>
            <a:ext cx="10515600" cy="2948598"/>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txBody>
          <a:bodyPr/>
          <a:lstStyle/>
          <a:p>
            <a:r>
              <a:rPr lang="en-US" dirty="0">
                <a:hlinkClick r:id="rId2"/>
              </a:rPr>
              <a:t>https://www.tutorialspoint.com/typescript/typescript_overview.htm</a:t>
            </a:r>
            <a:br>
              <a:rPr lang="en-US" dirty="0">
                <a:hlinkClick r:id="rId2"/>
              </a:rPr>
            </a:br>
            <a:endParaRPr lang="en-US" dirty="0"/>
          </a:p>
          <a:p>
            <a:r>
              <a:rPr lang="en-US" dirty="0">
                <a:hlinkClick r:id="rId3"/>
              </a:rPr>
              <a:t>https://www.typescriptlang.org/docs/handbook/typescript-in-5-minutes.html</a:t>
            </a:r>
            <a:endParaRPr lang="en-US" dirty="0"/>
          </a:p>
          <a:p>
            <a:endParaRPr lang="en-CA" dirty="0"/>
          </a:p>
        </p:txBody>
      </p:sp>
    </p:spTree>
    <p:extLst>
      <p:ext uri="{BB962C8B-B14F-4D97-AF65-F5344CB8AC3E}">
        <p14:creationId xmlns:p14="http://schemas.microsoft.com/office/powerpoint/2010/main" val="435499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20730-32EA-4672-B424-3285708ED2D8}"/>
              </a:ext>
            </a:extLst>
          </p:cNvPr>
          <p:cNvSpPr>
            <a:spLocks noGrp="1"/>
          </p:cNvSpPr>
          <p:nvPr>
            <p:ph type="title"/>
          </p:nvPr>
        </p:nvSpPr>
        <p:spPr>
          <a:xfrm>
            <a:off x="838200" y="365126"/>
            <a:ext cx="10515600" cy="677612"/>
          </a:xfrm>
          <a:solidFill>
            <a:schemeClr val="accent2">
              <a:lumMod val="20000"/>
              <a:lumOff val="80000"/>
            </a:schemeClr>
          </a:solidFill>
        </p:spPr>
        <p:txBody>
          <a:bodyPr>
            <a:normAutofit/>
          </a:bodyPr>
          <a:lstStyle/>
          <a:p>
            <a:r>
              <a:rPr lang="en-CA" sz="3200" dirty="0">
                <a:latin typeface="Abadi" panose="020B0604020104020204" pitchFamily="34" charset="0"/>
              </a:rPr>
              <a:t>CAREER PROGRESSION PATH FOR THE IT PROFESSIONAL</a:t>
            </a:r>
          </a:p>
        </p:txBody>
      </p:sp>
      <p:sp>
        <p:nvSpPr>
          <p:cNvPr id="3" name="Content Placeholder 2">
            <a:extLst>
              <a:ext uri="{FF2B5EF4-FFF2-40B4-BE49-F238E27FC236}">
                <a16:creationId xmlns:a16="http://schemas.microsoft.com/office/drawing/2014/main" id="{1F25F602-C088-4848-8FCD-C0E957C0F3B4}"/>
              </a:ext>
            </a:extLst>
          </p:cNvPr>
          <p:cNvSpPr>
            <a:spLocks noGrp="1"/>
          </p:cNvSpPr>
          <p:nvPr>
            <p:ph idx="1"/>
          </p:nvPr>
        </p:nvSpPr>
        <p:spPr>
          <a:xfrm>
            <a:off x="838200" y="1138988"/>
            <a:ext cx="10515600" cy="5566611"/>
          </a:xfrm>
        </p:spPr>
        <p:txBody>
          <a:bodyPr>
            <a:normAutofit lnSpcReduction="10000"/>
          </a:bodyPr>
          <a:lstStyle/>
          <a:p>
            <a:pPr marL="514350" indent="-514350">
              <a:lnSpc>
                <a:spcPct val="150000"/>
              </a:lnSpc>
              <a:buFont typeface="+mj-lt"/>
              <a:buAutoNum type="arabicPeriod"/>
            </a:pPr>
            <a:r>
              <a:rPr lang="en-CA" sz="2000" dirty="0"/>
              <a:t>START AS JUNIOR PROGRAMMER / ANALYST:  IN THIS ROLE THE PROGRAM TEAM LEADER GIVES YOU A LITTLE PROBLEM TO SOLVE AND YOU WRITE CODE TO SOLVE IT</a:t>
            </a:r>
          </a:p>
          <a:p>
            <a:pPr marL="514350" indent="-514350">
              <a:lnSpc>
                <a:spcPct val="150000"/>
              </a:lnSpc>
              <a:buFont typeface="+mj-lt"/>
              <a:buAutoNum type="arabicPeriod"/>
            </a:pPr>
            <a:r>
              <a:rPr lang="en-CA" sz="2000" dirty="0"/>
              <a:t>AFTER A YEAR: YOU WILL PROMOTED TO SENIOR PROGRAMMER ANALYST</a:t>
            </a:r>
          </a:p>
          <a:p>
            <a:pPr marL="514350" indent="-514350">
              <a:lnSpc>
                <a:spcPct val="150000"/>
              </a:lnSpc>
              <a:buFont typeface="+mj-lt"/>
              <a:buAutoNum type="arabicPeriod"/>
            </a:pPr>
            <a:r>
              <a:rPr lang="en-CA" sz="2000" dirty="0"/>
              <a:t>IN A COUPLE OF YEARS (ONCE YOU KNOW THE PRODUCT AND THE CODE AND THE PROBLEMS OF THE CUSTOMER OR BUSINESS DOMAIN): YOU WILL BE PROMOTED TO TEAM LEADER</a:t>
            </a:r>
          </a:p>
          <a:p>
            <a:pPr marL="514350" indent="-514350">
              <a:lnSpc>
                <a:spcPct val="150000"/>
              </a:lnSpc>
              <a:buFont typeface="+mj-lt"/>
              <a:buAutoNum type="arabicPeriod"/>
            </a:pPr>
            <a:r>
              <a:rPr lang="en-CA" sz="2000" dirty="0"/>
              <a:t>NEXT STEP IS TO BE AN </a:t>
            </a:r>
            <a:r>
              <a:rPr lang="en-CA" sz="2000" dirty="0">
                <a:highlight>
                  <a:srgbClr val="FFFF00"/>
                </a:highlight>
              </a:rPr>
              <a:t>INFORMATION ARCHITECT</a:t>
            </a:r>
            <a:r>
              <a:rPr lang="en-CA" sz="2000" dirty="0"/>
              <a:t>: CODE + INFRASTRUCTURE (= PRODUCT +THE BUSINESS DOMAIN)</a:t>
            </a:r>
          </a:p>
          <a:p>
            <a:pPr marL="514350" indent="-514350">
              <a:lnSpc>
                <a:spcPct val="150000"/>
              </a:lnSpc>
              <a:buFont typeface="+mj-lt"/>
              <a:buAutoNum type="arabicPeriod"/>
            </a:pPr>
            <a:r>
              <a:rPr lang="en-CA" sz="2000" dirty="0">
                <a:highlight>
                  <a:srgbClr val="FFFF00"/>
                </a:highlight>
              </a:rPr>
              <a:t>SENIOR MANAGER // PROGRAM PROJECT MANAGER</a:t>
            </a:r>
          </a:p>
          <a:p>
            <a:pPr marL="514350" indent="-514350">
              <a:lnSpc>
                <a:spcPct val="150000"/>
              </a:lnSpc>
              <a:buFont typeface="+mj-lt"/>
              <a:buAutoNum type="arabicPeriod"/>
            </a:pPr>
            <a:r>
              <a:rPr lang="en-CA" sz="2000" dirty="0"/>
              <a:t>PROMOTED TO THE LEADERSHIP LEVEL, CHIEF INFORMATION OFFICIER</a:t>
            </a:r>
          </a:p>
          <a:p>
            <a:pPr marL="0" indent="0">
              <a:lnSpc>
                <a:spcPct val="150000"/>
              </a:lnSpc>
              <a:buNone/>
            </a:pPr>
            <a:r>
              <a:rPr lang="en-CA" sz="2000" dirty="0">
                <a:highlight>
                  <a:srgbClr val="00FFFF"/>
                </a:highlight>
              </a:rPr>
              <a:t>ITEMS 4 AND 5 ARE THE PROFESSIONALS WHO WOULD BE IN CHARGE OF DESIGNING THE BUSINESS RULES WHICH THE PRODUCT DELIVERS.</a:t>
            </a:r>
          </a:p>
          <a:p>
            <a:pPr marL="514350" indent="-514350">
              <a:buFont typeface="+mj-lt"/>
              <a:buAutoNum type="arabicPeriod"/>
            </a:pPr>
            <a:endParaRPr lang="en-CA" sz="2000" dirty="0"/>
          </a:p>
        </p:txBody>
      </p:sp>
    </p:spTree>
    <p:extLst>
      <p:ext uri="{BB962C8B-B14F-4D97-AF65-F5344CB8AC3E}">
        <p14:creationId xmlns:p14="http://schemas.microsoft.com/office/powerpoint/2010/main" val="388934643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962FC-FF8A-4942-AA53-7BF956F4B0C8}"/>
              </a:ext>
            </a:extLst>
          </p:cNvPr>
          <p:cNvSpPr>
            <a:spLocks noGrp="1"/>
          </p:cNvSpPr>
          <p:nvPr>
            <p:ph type="title"/>
          </p:nvPr>
        </p:nvSpPr>
        <p:spPr>
          <a:xfrm>
            <a:off x="838200" y="365125"/>
            <a:ext cx="10515600" cy="874835"/>
          </a:xfrm>
        </p:spPr>
        <p:txBody>
          <a:bodyPr/>
          <a:lstStyle/>
          <a:p>
            <a:r>
              <a:rPr lang="en-CA" dirty="0"/>
              <a:t>Advances in the JavaScript language</a:t>
            </a:r>
          </a:p>
        </p:txBody>
      </p:sp>
      <p:sp>
        <p:nvSpPr>
          <p:cNvPr id="6" name="Rectangle 5">
            <a:extLst>
              <a:ext uri="{FF2B5EF4-FFF2-40B4-BE49-F238E27FC236}">
                <a16:creationId xmlns:a16="http://schemas.microsoft.com/office/drawing/2014/main" id="{7265D471-568D-4A61-AABA-74245E41783D}"/>
              </a:ext>
            </a:extLst>
          </p:cNvPr>
          <p:cNvSpPr/>
          <p:nvPr/>
        </p:nvSpPr>
        <p:spPr>
          <a:xfrm>
            <a:off x="597877" y="1228397"/>
            <a:ext cx="10755923" cy="5016758"/>
          </a:xfrm>
          <a:prstGeom prst="rect">
            <a:avLst/>
          </a:prstGeom>
        </p:spPr>
        <p:txBody>
          <a:bodyPr wrap="square">
            <a:spAutoFit/>
          </a:bodyPr>
          <a:lstStyle/>
          <a:p>
            <a:r>
              <a:rPr lang="en-CA" sz="2000" dirty="0"/>
              <a:t>Embracing The last couple of years have been an exciting time for JavaScript programmers. The TC-39 committee that oversees the ECMAScript standard has added many new features, some of which are syntactic sugar, but several of which have propelled us into a whole new era of JavaScript programming. By itself, the async/await feature promises us a way out of what's called Callback Hell, or the situation we find ourselves in when nesting </a:t>
            </a:r>
            <a:r>
              <a:rPr lang="en-CA" sz="2000" dirty="0" err="1"/>
              <a:t>callbacks</a:t>
            </a:r>
            <a:r>
              <a:rPr lang="en-CA" sz="2000" dirty="0"/>
              <a:t> within </a:t>
            </a:r>
            <a:r>
              <a:rPr lang="en-CA" sz="2000" dirty="0" err="1"/>
              <a:t>callbacks</a:t>
            </a:r>
            <a:r>
              <a:rPr lang="en-CA" sz="2000" dirty="0"/>
              <a:t>. It's such an important feature that it should necessitate a broad rethinking of the prevailing callback-oriented paradigm in Node.js and the rest of the JavaScript ecosystem.</a:t>
            </a:r>
          </a:p>
          <a:p>
            <a:endParaRPr lang="en-CA" sz="2000" dirty="0"/>
          </a:p>
          <a:p>
            <a:r>
              <a:rPr lang="en-CA" sz="2000" dirty="0"/>
              <a:t>This was an important insight on Ryan Dahl's part, and is what propelled Node.js's popularity. Certain actions take a long time to run, such as database queries, and should not be treated the same as operations that quickly retrieve data from memory. </a:t>
            </a:r>
          </a:p>
          <a:p>
            <a:endParaRPr lang="en-CA" sz="2000" dirty="0"/>
          </a:p>
          <a:p>
            <a:r>
              <a:rPr lang="en-CA" sz="2000" dirty="0"/>
              <a:t>Because of the nature of the JavaScript language, Node.js had to express this asynchronous coding construct in an unnatural way. The results do not appear at the next line of code, but instead appear within this callback function. Further, errors have to be handled in an unnatural way, inside that callback function. </a:t>
            </a:r>
          </a:p>
        </p:txBody>
      </p:sp>
    </p:spTree>
    <p:extLst>
      <p:ext uri="{BB962C8B-B14F-4D97-AF65-F5344CB8AC3E}">
        <p14:creationId xmlns:p14="http://schemas.microsoft.com/office/powerpoint/2010/main" val="366894561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EE3E0-942C-426C-912C-3CED2FFFE3B1}"/>
              </a:ext>
            </a:extLst>
          </p:cNvPr>
          <p:cNvSpPr>
            <a:spLocks noGrp="1"/>
          </p:cNvSpPr>
          <p:nvPr>
            <p:ph type="title"/>
          </p:nvPr>
        </p:nvSpPr>
        <p:spPr>
          <a:xfrm>
            <a:off x="838200" y="365125"/>
            <a:ext cx="10515600" cy="1120775"/>
          </a:xfrm>
        </p:spPr>
        <p:txBody>
          <a:bodyPr/>
          <a:lstStyle/>
          <a:p>
            <a:r>
              <a:rPr lang="en-US" dirty="0"/>
              <a:t>Difference between TypeScript and JavaScript: </a:t>
            </a:r>
            <a:endParaRPr lang="en-CA" dirty="0"/>
          </a:p>
        </p:txBody>
      </p:sp>
      <p:sp>
        <p:nvSpPr>
          <p:cNvPr id="3" name="Content Placeholder 2">
            <a:extLst>
              <a:ext uri="{FF2B5EF4-FFF2-40B4-BE49-F238E27FC236}">
                <a16:creationId xmlns:a16="http://schemas.microsoft.com/office/drawing/2014/main" id="{8D9299A6-8618-4449-AB95-26835D20202A}"/>
              </a:ext>
            </a:extLst>
          </p:cNvPr>
          <p:cNvSpPr>
            <a:spLocks noGrp="1"/>
          </p:cNvSpPr>
          <p:nvPr>
            <p:ph idx="1"/>
          </p:nvPr>
        </p:nvSpPr>
        <p:spPr>
          <a:xfrm>
            <a:off x="838200" y="1485900"/>
            <a:ext cx="10515600" cy="4691063"/>
          </a:xfrm>
        </p:spPr>
        <p:txBody>
          <a:bodyPr>
            <a:normAutofit/>
          </a:bodyPr>
          <a:lstStyle/>
          <a:p>
            <a:r>
              <a:rPr lang="en-US" sz="3600" dirty="0" err="1"/>
              <a:t>TypesScript</a:t>
            </a:r>
            <a:r>
              <a:rPr lang="en-US" sz="3600" dirty="0"/>
              <a:t> is known as Object oriented programming language whereas JavaScript is a scripting language. </a:t>
            </a:r>
          </a:p>
          <a:p>
            <a:r>
              <a:rPr lang="en-US" sz="3600" dirty="0"/>
              <a:t>TypeScript has a feature known as Static typing but JavaScript does not have this feature. </a:t>
            </a:r>
          </a:p>
          <a:p>
            <a:r>
              <a:rPr lang="en-US" sz="3600" dirty="0"/>
              <a:t>TypeScript gives support for modules whereas JavaScript does not support modules.</a:t>
            </a:r>
            <a:endParaRPr lang="en-CA" sz="3600" dirty="0"/>
          </a:p>
        </p:txBody>
      </p:sp>
    </p:spTree>
    <p:extLst>
      <p:ext uri="{BB962C8B-B14F-4D97-AF65-F5344CB8AC3E}">
        <p14:creationId xmlns:p14="http://schemas.microsoft.com/office/powerpoint/2010/main" val="388461312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A927-7958-45B5-B185-39BCE441C704}"/>
              </a:ext>
            </a:extLst>
          </p:cNvPr>
          <p:cNvSpPr>
            <a:spLocks noGrp="1"/>
          </p:cNvSpPr>
          <p:nvPr>
            <p:ph type="title"/>
          </p:nvPr>
        </p:nvSpPr>
        <p:spPr>
          <a:xfrm>
            <a:off x="838200" y="180487"/>
            <a:ext cx="10515600" cy="81304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txBody>
          <a:bodyPr/>
          <a:lstStyle/>
          <a:p>
            <a:r>
              <a:rPr lang="en-CA" dirty="0"/>
              <a:t>About Node.js</a:t>
            </a:r>
          </a:p>
        </p:txBody>
      </p:sp>
      <p:sp>
        <p:nvSpPr>
          <p:cNvPr id="3" name="Content Placeholder 2">
            <a:extLst>
              <a:ext uri="{FF2B5EF4-FFF2-40B4-BE49-F238E27FC236}">
                <a16:creationId xmlns:a16="http://schemas.microsoft.com/office/drawing/2014/main" id="{F89F3676-F686-4041-9D15-8A2AEE5EC207}"/>
              </a:ext>
            </a:extLst>
          </p:cNvPr>
          <p:cNvSpPr>
            <a:spLocks noGrp="1"/>
          </p:cNvSpPr>
          <p:nvPr>
            <p:ph idx="1"/>
          </p:nvPr>
        </p:nvSpPr>
        <p:spPr>
          <a:xfrm>
            <a:off x="838200" y="1055078"/>
            <a:ext cx="10515600" cy="5121886"/>
          </a:xfrm>
        </p:spPr>
        <p:txBody>
          <a:bodyPr>
            <a:normAutofit fontScale="70000" lnSpcReduction="20000"/>
          </a:bodyPr>
          <a:lstStyle/>
          <a:p>
            <a:r>
              <a:rPr lang="en-US" dirty="0"/>
              <a:t>Node.js is an exciting new platform for developing web applications, application servers, any sort of network server or client, and general purpose programming. It is designed for extreme scalability in networked applications through an ingenious combination of server-side JavaScript, asynchronous I/O, and asynchronous programming. It is built around JavaScript anonymous functions, and a single execution thread event-driven architecture.</a:t>
            </a:r>
          </a:p>
          <a:p>
            <a:r>
              <a:rPr lang="en-US" dirty="0"/>
              <a:t>While only a few years old, Node.js has quickly grown in prominence and it's now playing a significant role. Companies, both small and large, are using it for large-scale and small-scale projects. PayPal, for example, has converted many services from Java to Node.js.</a:t>
            </a:r>
          </a:p>
          <a:p>
            <a:r>
              <a:rPr lang="en-US" dirty="0"/>
              <a:t>The Node.js architecture departs from a typical choice made by other application platforms. Where threads are widely used to scale an application to fill the CPU, Node.js eschews threads because of their inherent complexity. It's claimed that with single-thread event-driven architectures, memory footprint is low, throughput is high, the latency profile under load is better, and the programming model is simpler. The Node.js platform is in a phase of rapid growth, and many are seeing it as a compelling alternative to the traditional web application architectures using Java, PHP, Python, or Ruby on Rails.</a:t>
            </a:r>
          </a:p>
          <a:p>
            <a:r>
              <a:rPr lang="en-US" dirty="0"/>
              <a:t>At its heart, </a:t>
            </a:r>
            <a:r>
              <a:rPr lang="en-US" dirty="0">
                <a:highlight>
                  <a:srgbClr val="FFFF00"/>
                </a:highlight>
              </a:rPr>
              <a:t>NODE.JS is a standalone JavaScript engine </a:t>
            </a:r>
            <a:r>
              <a:rPr lang="en-US" dirty="0"/>
              <a:t>with extensions making it suitable for general purpose programming and with the focus on application server development. Even though we're comparing Node.js to application server platforms, </a:t>
            </a:r>
            <a:r>
              <a:rPr lang="en-US" dirty="0">
                <a:highlight>
                  <a:srgbClr val="FFFF00"/>
                </a:highlight>
              </a:rPr>
              <a:t>it is not an application server. </a:t>
            </a:r>
            <a:r>
              <a:rPr lang="en-US" b="1" dirty="0">
                <a:solidFill>
                  <a:schemeClr val="accent5">
                    <a:lumMod val="75000"/>
                  </a:schemeClr>
                </a:solidFill>
              </a:rPr>
              <a:t>Node.js is a programming run-time akin to Python, Go, or Java SE</a:t>
            </a:r>
            <a:r>
              <a:rPr lang="en-US" dirty="0"/>
              <a:t>. </a:t>
            </a:r>
          </a:p>
          <a:p>
            <a:r>
              <a:rPr lang="en-US" dirty="0"/>
              <a:t>While there are web application frameworks and application servers written in Node.js, it is simply a </a:t>
            </a:r>
            <a:r>
              <a:rPr lang="en-US" dirty="0">
                <a:highlight>
                  <a:srgbClr val="FFFF00"/>
                </a:highlight>
              </a:rPr>
              <a:t>system to execute JavaScript programs.</a:t>
            </a:r>
          </a:p>
        </p:txBody>
      </p:sp>
    </p:spTree>
    <p:extLst>
      <p:ext uri="{BB962C8B-B14F-4D97-AF65-F5344CB8AC3E}">
        <p14:creationId xmlns:p14="http://schemas.microsoft.com/office/powerpoint/2010/main" val="425162195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DE2D97-A4BC-4F1A-B85E-8A241BA76D0E}"/>
              </a:ext>
            </a:extLst>
          </p:cNvPr>
          <p:cNvSpPr>
            <a:spLocks noGrp="1"/>
          </p:cNvSpPr>
          <p:nvPr>
            <p:ph idx="1"/>
          </p:nvPr>
        </p:nvSpPr>
        <p:spPr>
          <a:xfrm>
            <a:off x="838200" y="427647"/>
            <a:ext cx="10515600" cy="5586291"/>
          </a:xfrm>
        </p:spPr>
        <p:txBody>
          <a:bodyPr>
            <a:normAutofit fontScale="92500"/>
          </a:bodyPr>
          <a:lstStyle/>
          <a:p>
            <a:pPr marL="0" indent="0">
              <a:buNone/>
            </a:pPr>
            <a:r>
              <a:rPr lang="en-US" b="1" u="sng" dirty="0">
                <a:solidFill>
                  <a:srgbClr val="002060"/>
                </a:solidFill>
              </a:rPr>
              <a:t>Microservice architecture</a:t>
            </a:r>
          </a:p>
          <a:p>
            <a:r>
              <a:rPr lang="en-US" sz="3200" dirty="0"/>
              <a:t>A new trend in software development is the microservice idea.</a:t>
            </a:r>
          </a:p>
          <a:p>
            <a:r>
              <a:rPr lang="en-US" sz="3200" dirty="0"/>
              <a:t>Microservices are focused on splitting a large web application into small, tightly-focused services that can be easily developed by small teams. </a:t>
            </a:r>
          </a:p>
          <a:p>
            <a:r>
              <a:rPr lang="en-US" sz="3200" dirty="0"/>
              <a:t>While they aren't exactly a new idea, they're more of a reframing of old client-server computing models, the microservice pattern fits well with agile project management techniques, and gives us more granular application deployment.  </a:t>
            </a:r>
          </a:p>
          <a:p>
            <a:r>
              <a:rPr lang="en-US" sz="3200" dirty="0">
                <a:highlight>
                  <a:srgbClr val="FFFF00"/>
                </a:highlight>
              </a:rPr>
              <a:t>Node.js is an excellent platform for implementing microservices.</a:t>
            </a:r>
          </a:p>
          <a:p>
            <a:endParaRPr lang="en-CA" dirty="0"/>
          </a:p>
        </p:txBody>
      </p:sp>
    </p:spTree>
    <p:extLst>
      <p:ext uri="{BB962C8B-B14F-4D97-AF65-F5344CB8AC3E}">
        <p14:creationId xmlns:p14="http://schemas.microsoft.com/office/powerpoint/2010/main" val="10080715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40FFEB-012F-40F1-93DF-975AD3BFCF5F}"/>
              </a:ext>
            </a:extLst>
          </p:cNvPr>
          <p:cNvSpPr/>
          <p:nvPr/>
        </p:nvSpPr>
        <p:spPr>
          <a:xfrm>
            <a:off x="389792" y="550968"/>
            <a:ext cx="11412416" cy="5632311"/>
          </a:xfrm>
          <a:prstGeom prst="rect">
            <a:avLst/>
          </a:prstGeom>
        </p:spPr>
        <p:txBody>
          <a:bodyPr wrap="square">
            <a:spAutoFit/>
          </a:bodyPr>
          <a:lstStyle/>
          <a:p>
            <a:r>
              <a:rPr lang="en-US" dirty="0">
                <a:solidFill>
                  <a:srgbClr val="000000"/>
                </a:solidFill>
                <a:latin typeface="verdana" panose="020B0604030504040204" pitchFamily="34" charset="0"/>
              </a:rPr>
              <a:t>Node.js is implemented around a non-blocking I/O event loop and a layer of file and network I/O libraries, all built on top of the V8 JavaScript engine (from the Chrome web browser). The rapid performance and feature improvements implemented in Chrome quickly flow through to the Node.js platform. Additionally, a team of folks are working on a Node.js implementation that runs on top of Microsoft's </a:t>
            </a:r>
            <a:r>
              <a:rPr lang="en-US" dirty="0" err="1">
                <a:solidFill>
                  <a:srgbClr val="000000"/>
                </a:solidFill>
                <a:latin typeface="verdana" panose="020B0604030504040204" pitchFamily="34" charset="0"/>
              </a:rPr>
              <a:t>ChakraCore</a:t>
            </a:r>
            <a:r>
              <a:rPr lang="en-US" dirty="0">
                <a:solidFill>
                  <a:srgbClr val="000000"/>
                </a:solidFill>
                <a:latin typeface="verdana" panose="020B0604030504040204" pitchFamily="34" charset="0"/>
              </a:rPr>
              <a:t> JavaScript engine (from the Edge web browser). That would give the Node.js community greater flexibility by not being reliant on one JavaScript engine provider. Visit </a:t>
            </a:r>
            <a:r>
              <a:rPr lang="en-US" dirty="0">
                <a:solidFill>
                  <a:srgbClr val="00467F"/>
                </a:solidFill>
                <a:latin typeface="Courier New" panose="02070309020205020404" pitchFamily="49" charset="0"/>
                <a:hlinkClick r:id="rId2"/>
              </a:rPr>
              <a:t>https://github.com/nodejs/node-chakracore</a:t>
            </a:r>
            <a:r>
              <a:rPr lang="en-US" dirty="0">
                <a:solidFill>
                  <a:srgbClr val="000000"/>
                </a:solidFill>
                <a:latin typeface="verdana" panose="020B0604030504040204" pitchFamily="34" charset="0"/>
              </a:rPr>
              <a:t> to take a look at the project.</a:t>
            </a:r>
          </a:p>
          <a:p>
            <a:r>
              <a:rPr lang="en-US" dirty="0">
                <a:solidFill>
                  <a:srgbClr val="000000"/>
                </a:solidFill>
                <a:latin typeface="verdana" panose="020B0604030504040204" pitchFamily="34" charset="0"/>
              </a:rPr>
              <a:t>The Node.js I/O library is general enough to implement any sort of server executing any TCP or UDP protocol, whether it's </a:t>
            </a:r>
            <a:r>
              <a:rPr lang="en-US" b="1" dirty="0">
                <a:solidFill>
                  <a:srgbClr val="000000"/>
                </a:solidFill>
                <a:latin typeface="verdana" panose="020B0604030504040204" pitchFamily="34" charset="0"/>
              </a:rPr>
              <a:t>domain name system</a:t>
            </a:r>
            <a:r>
              <a:rPr lang="en-US" dirty="0">
                <a:solidFill>
                  <a:srgbClr val="000000"/>
                </a:solidFill>
                <a:latin typeface="verdana" panose="020B0604030504040204" pitchFamily="34" charset="0"/>
              </a:rPr>
              <a:t> (</a:t>
            </a:r>
            <a:r>
              <a:rPr lang="en-US" b="1" dirty="0">
                <a:solidFill>
                  <a:srgbClr val="000000"/>
                </a:solidFill>
                <a:latin typeface="verdana" panose="020B0604030504040204" pitchFamily="34" charset="0"/>
              </a:rPr>
              <a:t>DNS</a:t>
            </a:r>
            <a:r>
              <a:rPr lang="en-US" dirty="0">
                <a:solidFill>
                  <a:srgbClr val="000000"/>
                </a:solidFill>
                <a:latin typeface="verdana" panose="020B0604030504040204" pitchFamily="34" charset="0"/>
              </a:rPr>
              <a:t> ), HTTP,  </a:t>
            </a:r>
            <a:r>
              <a:rPr lang="en-US" b="1" dirty="0">
                <a:solidFill>
                  <a:srgbClr val="000000"/>
                </a:solidFill>
                <a:latin typeface="verdana" panose="020B0604030504040204" pitchFamily="34" charset="0"/>
              </a:rPr>
              <a:t>internet relay chat</a:t>
            </a:r>
            <a:r>
              <a:rPr lang="en-US" dirty="0">
                <a:solidFill>
                  <a:srgbClr val="000000"/>
                </a:solidFill>
                <a:latin typeface="verdana" panose="020B0604030504040204" pitchFamily="34" charset="0"/>
              </a:rPr>
              <a:t> (</a:t>
            </a:r>
            <a:r>
              <a:rPr lang="en-US" b="1" dirty="0">
                <a:solidFill>
                  <a:srgbClr val="000000"/>
                </a:solidFill>
                <a:latin typeface="verdana" panose="020B0604030504040204" pitchFamily="34" charset="0"/>
              </a:rPr>
              <a:t>IRC</a:t>
            </a:r>
            <a:r>
              <a:rPr lang="en-US" dirty="0">
                <a:solidFill>
                  <a:srgbClr val="000000"/>
                </a:solidFill>
                <a:latin typeface="verdana" panose="020B0604030504040204" pitchFamily="34" charset="0"/>
              </a:rPr>
              <a:t>), or FTP. While it supports developing internet servers or clients, its biggest use case is in regular websites, in place of technology such as an Apache/PHP or Rails stack, or to complement existing websites. For example, adding real-time chat or monitoring existing websites can be easily done with the Socket. IO library for Node.js. Its lightweight, high-performance nature often sees Node.js used as a </a:t>
            </a:r>
            <a:r>
              <a:rPr lang="en-US" b="1" dirty="0">
                <a:solidFill>
                  <a:srgbClr val="000000"/>
                </a:solidFill>
                <a:latin typeface="verdana" panose="020B0604030504040204" pitchFamily="34" charset="0"/>
              </a:rPr>
              <a:t>glue</a:t>
            </a:r>
            <a:r>
              <a:rPr lang="en-US" dirty="0">
                <a:solidFill>
                  <a:srgbClr val="000000"/>
                </a:solidFill>
                <a:latin typeface="verdana" panose="020B0604030504040204" pitchFamily="34" charset="0"/>
              </a:rPr>
              <a:t> service.</a:t>
            </a:r>
          </a:p>
          <a:p>
            <a:r>
              <a:rPr lang="en-US" dirty="0">
                <a:solidFill>
                  <a:srgbClr val="000000"/>
                </a:solidFill>
                <a:latin typeface="verdana" panose="020B0604030504040204" pitchFamily="34" charset="0"/>
              </a:rPr>
              <a:t>A particularly intriguing combination is deploying small services using Docker into cloud hosting infrastructure. A large application can be divided into what's now called microservices that are easily deployed at scale using Docker. The result fits agile project management methods since each microservice can be easily managed by a small team that collaborates at the boundary of their individual API.</a:t>
            </a:r>
            <a:endParaRPr lang="en-US"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172298393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36090-BA8C-44E2-BFC6-B8B0BB5DC5D8}"/>
              </a:ext>
            </a:extLst>
          </p:cNvPr>
          <p:cNvSpPr>
            <a:spLocks noGrp="1"/>
          </p:cNvSpPr>
          <p:nvPr>
            <p:ph type="title"/>
          </p:nvPr>
        </p:nvSpPr>
        <p:spPr>
          <a:xfrm>
            <a:off x="838200" y="365126"/>
            <a:ext cx="10515600" cy="760290"/>
          </a:xfrm>
        </p:spPr>
        <p:txBody>
          <a:bodyPr/>
          <a:lstStyle/>
          <a:p>
            <a:r>
              <a:rPr lang="en-US" b="1" dirty="0"/>
              <a:t>The capabilities of Node.js</a:t>
            </a:r>
            <a:endParaRPr lang="en-CA" dirty="0"/>
          </a:p>
        </p:txBody>
      </p:sp>
      <p:sp>
        <p:nvSpPr>
          <p:cNvPr id="3" name="Content Placeholder 2">
            <a:extLst>
              <a:ext uri="{FF2B5EF4-FFF2-40B4-BE49-F238E27FC236}">
                <a16:creationId xmlns:a16="http://schemas.microsoft.com/office/drawing/2014/main" id="{CF154CD4-E14B-4A6A-8EA5-2BCA9ECCD139}"/>
              </a:ext>
            </a:extLst>
          </p:cNvPr>
          <p:cNvSpPr>
            <a:spLocks noGrp="1"/>
          </p:cNvSpPr>
          <p:nvPr>
            <p:ph idx="1"/>
          </p:nvPr>
        </p:nvSpPr>
        <p:spPr>
          <a:xfrm>
            <a:off x="553915" y="1065335"/>
            <a:ext cx="10964007" cy="5185996"/>
          </a:xfrm>
        </p:spPr>
        <p:txBody>
          <a:bodyPr>
            <a:normAutofit fontScale="85000" lnSpcReduction="20000"/>
          </a:bodyPr>
          <a:lstStyle/>
          <a:p>
            <a:r>
              <a:rPr lang="en-US" dirty="0">
                <a:highlight>
                  <a:srgbClr val="FFFF00"/>
                </a:highlight>
              </a:rPr>
              <a:t>Node.js is a platform for writing JavaScript applications outside web browsers. This is not the JavaScript we are familiar with in web browsers! For example, there is no DOM built into Node.js, nor any other browser capability.</a:t>
            </a:r>
          </a:p>
          <a:p>
            <a:r>
              <a:rPr lang="en-US" dirty="0"/>
              <a:t>Beyond its native ability to execute JavaScript, </a:t>
            </a:r>
            <a:r>
              <a:rPr lang="en-US" b="1" u="sng" dirty="0"/>
              <a:t>the bundled modules </a:t>
            </a:r>
            <a:r>
              <a:rPr lang="en-US" dirty="0"/>
              <a:t>provide capabilities of this sort:</a:t>
            </a:r>
          </a:p>
          <a:p>
            <a:r>
              <a:rPr lang="en-US" dirty="0"/>
              <a:t>Command-line tools (in shell script style)</a:t>
            </a:r>
          </a:p>
          <a:p>
            <a:r>
              <a:rPr lang="en-US" dirty="0"/>
              <a:t>An interactive-terminal style of program that is </a:t>
            </a:r>
            <a:r>
              <a:rPr lang="en-US" b="1" dirty="0"/>
              <a:t>Read-Eval-Print Loop</a:t>
            </a:r>
            <a:r>
              <a:rPr lang="en-US" dirty="0"/>
              <a:t> (</a:t>
            </a:r>
            <a:r>
              <a:rPr lang="en-US" b="1" dirty="0"/>
              <a:t>REPL</a:t>
            </a:r>
            <a:r>
              <a:rPr lang="en-US" dirty="0"/>
              <a:t>)</a:t>
            </a:r>
          </a:p>
          <a:p>
            <a:r>
              <a:rPr lang="en-US" dirty="0"/>
              <a:t>Excellent process control functions to oversee child processes</a:t>
            </a:r>
          </a:p>
          <a:p>
            <a:r>
              <a:rPr lang="en-US" dirty="0"/>
              <a:t>A buffer object to deal with binary data</a:t>
            </a:r>
          </a:p>
          <a:p>
            <a:r>
              <a:rPr lang="en-US" dirty="0"/>
              <a:t>TCP or UDP sockets with comprehensive event-driven callbacks</a:t>
            </a:r>
          </a:p>
          <a:p>
            <a:r>
              <a:rPr lang="en-US" dirty="0"/>
              <a:t>DNS lookup</a:t>
            </a:r>
          </a:p>
          <a:p>
            <a:r>
              <a:rPr lang="en-US" dirty="0"/>
              <a:t>An HTTP, HTTPS and HTTP/2 client/server layered on top of the TCP library filesystem access</a:t>
            </a:r>
          </a:p>
          <a:p>
            <a:r>
              <a:rPr lang="en-US" dirty="0"/>
              <a:t>Built-in rudimentary unit testing support through assertions</a:t>
            </a:r>
          </a:p>
          <a:p>
            <a:endParaRPr lang="en-CA" dirty="0"/>
          </a:p>
        </p:txBody>
      </p:sp>
    </p:spTree>
    <p:extLst>
      <p:ext uri="{BB962C8B-B14F-4D97-AF65-F5344CB8AC3E}">
        <p14:creationId xmlns:p14="http://schemas.microsoft.com/office/powerpoint/2010/main" val="263935406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0B0EE-7839-4C43-91D2-B758A12C67C3}"/>
              </a:ext>
            </a:extLst>
          </p:cNvPr>
          <p:cNvSpPr>
            <a:spLocks noGrp="1"/>
          </p:cNvSpPr>
          <p:nvPr>
            <p:ph idx="1"/>
          </p:nvPr>
        </p:nvSpPr>
        <p:spPr>
          <a:xfrm>
            <a:off x="838200" y="457200"/>
            <a:ext cx="10515600" cy="5719763"/>
          </a:xfrm>
        </p:spPr>
        <p:txBody>
          <a:bodyPr>
            <a:normAutofit fontScale="85000" lnSpcReduction="20000"/>
          </a:bodyPr>
          <a:lstStyle/>
          <a:p>
            <a:r>
              <a:rPr lang="en-US" dirty="0"/>
              <a:t>The network layer of Node.js is low level while being simple to use. For example, the HTTP modules allow you to write an HTTP server (or client) using a few lines of code. This is powerful, but it puts you, the programmer, very close to the protocol requests and makes you implement precisely those HTTP headers that you should return in request responses.</a:t>
            </a:r>
          </a:p>
          <a:p>
            <a:r>
              <a:rPr lang="en-US" dirty="0"/>
              <a:t>Typical web application developers don't need to work at a low level of the HTTP or other protocols. Instead, we tend to be more productive, working with higher-level interfaces. For example, PHP coders assume that Apache (or other HTTP servers) is already there providing the HTTP protocol, and that they don't have to implement the HTTP server portion of the stack. By contrast, a Node.js programmer does implement an HTTP server to which their application code is attached.</a:t>
            </a:r>
          </a:p>
          <a:p>
            <a:r>
              <a:rPr lang="en-US" dirty="0"/>
              <a:t>To simplify the situation, the Node.js community has several web application frameworks, such as </a:t>
            </a:r>
            <a:r>
              <a:rPr lang="en-US" dirty="0">
                <a:highlight>
                  <a:srgbClr val="FFFF00"/>
                </a:highlight>
              </a:rPr>
              <a:t>Express</a:t>
            </a:r>
            <a:r>
              <a:rPr lang="en-US" dirty="0"/>
              <a:t>, providing the higher-level interfaces required by typical programmers. You can quickly configure an HTTP server with baked-in capabilities such as sessions, cookies, serving static files, and logging, letting developers focus on their business logic. Other frameworks provide OAuth 2 support, and focus on REST APIs.</a:t>
            </a:r>
          </a:p>
          <a:p>
            <a:r>
              <a:rPr lang="en-US" dirty="0"/>
              <a:t>Node.js is not limited to web service application development. The community around Node.js has taken it in many other directions,</a:t>
            </a:r>
          </a:p>
          <a:p>
            <a:endParaRPr lang="en-CA" dirty="0"/>
          </a:p>
        </p:txBody>
      </p:sp>
    </p:spTree>
    <p:extLst>
      <p:ext uri="{BB962C8B-B14F-4D97-AF65-F5344CB8AC3E}">
        <p14:creationId xmlns:p14="http://schemas.microsoft.com/office/powerpoint/2010/main" val="143403294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46E6B-BE7A-43F3-9CD7-340AF72E8430}"/>
              </a:ext>
            </a:extLst>
          </p:cNvPr>
          <p:cNvSpPr>
            <a:spLocks noGrp="1"/>
          </p:cNvSpPr>
          <p:nvPr>
            <p:ph type="title"/>
          </p:nvPr>
        </p:nvSpPr>
        <p:spPr>
          <a:xfrm>
            <a:off x="838200" y="365125"/>
            <a:ext cx="10515600" cy="769083"/>
          </a:xfrm>
          <a:solidFill>
            <a:schemeClr val="accent1">
              <a:lumMod val="75000"/>
            </a:schemeClr>
          </a:solidFill>
        </p:spPr>
        <p:txBody>
          <a:bodyPr/>
          <a:lstStyle/>
          <a:p>
            <a:pPr algn="r"/>
            <a:r>
              <a:rPr lang="en-CA" b="1" dirty="0">
                <a:solidFill>
                  <a:schemeClr val="bg1"/>
                </a:solidFill>
              </a:rPr>
              <a:t>Node.js eco-system</a:t>
            </a:r>
          </a:p>
        </p:txBody>
      </p:sp>
      <p:sp>
        <p:nvSpPr>
          <p:cNvPr id="3" name="Content Placeholder 2">
            <a:extLst>
              <a:ext uri="{FF2B5EF4-FFF2-40B4-BE49-F238E27FC236}">
                <a16:creationId xmlns:a16="http://schemas.microsoft.com/office/drawing/2014/main" id="{BFA6D9B6-154E-4AD7-BBCC-DEB76E6BEB9A}"/>
              </a:ext>
            </a:extLst>
          </p:cNvPr>
          <p:cNvSpPr>
            <a:spLocks noGrp="1"/>
          </p:cNvSpPr>
          <p:nvPr>
            <p:ph idx="1"/>
          </p:nvPr>
        </p:nvSpPr>
        <p:spPr>
          <a:xfrm>
            <a:off x="838200" y="1138359"/>
            <a:ext cx="10515600" cy="5354516"/>
          </a:xfrm>
        </p:spPr>
        <p:txBody>
          <a:bodyPr>
            <a:normAutofit fontScale="55000" lnSpcReduction="20000"/>
          </a:bodyPr>
          <a:lstStyle/>
          <a:p>
            <a:r>
              <a:rPr lang="en-US" b="1" dirty="0"/>
              <a:t>Build tools</a:t>
            </a:r>
            <a:r>
              <a:rPr lang="en-US" dirty="0"/>
              <a:t>: Node.js has become a popular choice for developing command-line tools used in software development, or communicating with service infrastructure. Grunt and Gulp are widely used by frontend developers to build assets for websites. Babel is widely used for </a:t>
            </a:r>
            <a:r>
              <a:rPr lang="en-US" dirty="0" err="1"/>
              <a:t>transpiling</a:t>
            </a:r>
            <a:r>
              <a:rPr lang="en-US" dirty="0"/>
              <a:t> modern ES-2016 code to run on older browsers. Popular CSS optimizers and processors, such as </a:t>
            </a:r>
            <a:r>
              <a:rPr lang="en-US" dirty="0" err="1"/>
              <a:t>PostCSS</a:t>
            </a:r>
            <a:r>
              <a:rPr lang="en-US" dirty="0"/>
              <a:t>, are written in Node.js. Static website generation systems such as Metalsmith, Punch, and </a:t>
            </a:r>
            <a:r>
              <a:rPr lang="en-US" dirty="0" err="1"/>
              <a:t>AkashaCMS</a:t>
            </a:r>
            <a:r>
              <a:rPr lang="en-US" dirty="0"/>
              <a:t>, run at the command line and generate website content that you upload to a web server.</a:t>
            </a:r>
          </a:p>
          <a:p>
            <a:r>
              <a:rPr lang="en-US" b="1" dirty="0"/>
              <a:t>Web UI testing</a:t>
            </a:r>
            <a:r>
              <a:rPr lang="en-US" dirty="0"/>
              <a:t>: Puppeteer gives you control over a headless-Chrome web browser instance. With it, you can develop Node.js scripts controlling a modern full-featured web browser. Typical use cases involve web scraping and testing web applications.</a:t>
            </a:r>
          </a:p>
          <a:p>
            <a:r>
              <a:rPr lang="en-US" b="1" dirty="0"/>
              <a:t>Desktop applications</a:t>
            </a:r>
            <a:r>
              <a:rPr lang="en-US" dirty="0"/>
              <a:t>: Both Electron and </a:t>
            </a:r>
            <a:r>
              <a:rPr lang="en-US" b="1" dirty="0"/>
              <a:t>node-</a:t>
            </a:r>
            <a:r>
              <a:rPr lang="en-US" b="1" dirty="0" err="1"/>
              <a:t>webkit</a:t>
            </a:r>
            <a:r>
              <a:rPr lang="en-US" dirty="0"/>
              <a:t> (</a:t>
            </a:r>
            <a:r>
              <a:rPr lang="en-US" b="1" dirty="0"/>
              <a:t>NW.j</a:t>
            </a:r>
            <a:r>
              <a:rPr lang="en-US" dirty="0"/>
              <a:t>s) are frameworks for developing desktop applications for Windows, macOS, and Linux. These frameworks utilize a large chunk of Chrome, wrapped by Node.js libraries, to develop desktop applications using web UI technologies. Applications are written with modern HTML5, CSS3, and JavaScript, and can utilize leading-edge web frameworks, such as Bootstrap, React, or AngularJS. Many popular applications have been built using Electron, including the Slack desktop client application, the Atom and Microsoft Visual Code programming editors, the Postman REST client, the </a:t>
            </a:r>
            <a:r>
              <a:rPr lang="en-US" dirty="0" err="1"/>
              <a:t>GitKraken</a:t>
            </a:r>
            <a:r>
              <a:rPr lang="en-US" dirty="0"/>
              <a:t> GIT client, and Etcher, which makes it incredibly easy to burn OS images to flash drives to run on single-board computers.</a:t>
            </a:r>
          </a:p>
          <a:p>
            <a:r>
              <a:rPr lang="en-US" b="1" dirty="0"/>
              <a:t>Mobile applications</a:t>
            </a:r>
            <a:r>
              <a:rPr lang="en-US" dirty="0"/>
              <a:t>: The Node.js for Mobile Systems project lets you develop smartphone or tablet computer applications using Node.js, for both iOS and Android. Apple's App Store rules preclude incorporating a JavaScript engine with JIT capabilities, meaning that normal Node.js cannot be used in an iOS application. For iOS application development, the project uses Node.js-on-</a:t>
            </a:r>
            <a:r>
              <a:rPr lang="en-US" dirty="0" err="1"/>
              <a:t>ChakraCore</a:t>
            </a:r>
            <a:r>
              <a:rPr lang="en-US" dirty="0"/>
              <a:t> to skirt around the App Store rules. For Android application development the project uses regular Node.js on Android. At the time of writing, the project is in an early stage of development, but it looks promising.</a:t>
            </a:r>
          </a:p>
          <a:p>
            <a:r>
              <a:rPr lang="en-US" sz="3600" b="1" dirty="0">
                <a:highlight>
                  <a:srgbClr val="FFFF00"/>
                </a:highlight>
              </a:rPr>
              <a:t>Internet of Things</a:t>
            </a:r>
            <a:r>
              <a:rPr lang="en-US" sz="3600" dirty="0">
                <a:highlight>
                  <a:srgbClr val="FFFF00"/>
                </a:highlight>
              </a:rPr>
              <a:t> (</a:t>
            </a:r>
            <a:r>
              <a:rPr lang="en-US" sz="3600" b="1" dirty="0">
                <a:highlight>
                  <a:srgbClr val="FFFF00"/>
                </a:highlight>
              </a:rPr>
              <a:t>IoT</a:t>
            </a:r>
            <a:r>
              <a:rPr lang="en-US" sz="3600" dirty="0">
                <a:highlight>
                  <a:srgbClr val="FFFF00"/>
                </a:highlight>
              </a:rPr>
              <a:t>): Reportedly, it is a very popular language for Internet-of-Things projects, and Node.js does run on most ARM-based single-board computers. The clearest example is the </a:t>
            </a:r>
            <a:r>
              <a:rPr lang="en-US" sz="3600" dirty="0" err="1">
                <a:highlight>
                  <a:srgbClr val="FFFF00"/>
                </a:highlight>
              </a:rPr>
              <a:t>NodeRED</a:t>
            </a:r>
            <a:r>
              <a:rPr lang="en-US" sz="3600" dirty="0">
                <a:highlight>
                  <a:srgbClr val="FFFF00"/>
                </a:highlight>
              </a:rPr>
              <a:t> project. It offers a graphical programming environment, letting you draw programs by connecting blocks together. It features hardware-oriented input and output mechanisms, for example, to interact with </a:t>
            </a:r>
            <a:r>
              <a:rPr lang="en-US" sz="3600" b="1" dirty="0">
                <a:highlight>
                  <a:srgbClr val="FFFF00"/>
                </a:highlight>
              </a:rPr>
              <a:t>General Purpose I/O</a:t>
            </a:r>
            <a:r>
              <a:rPr lang="en-US" sz="3600" dirty="0">
                <a:highlight>
                  <a:srgbClr val="FFFF00"/>
                </a:highlight>
              </a:rPr>
              <a:t> (</a:t>
            </a:r>
            <a:r>
              <a:rPr lang="en-US" sz="3600" b="1" dirty="0">
                <a:highlight>
                  <a:srgbClr val="FFFF00"/>
                </a:highlight>
              </a:rPr>
              <a:t>GPIO</a:t>
            </a:r>
            <a:r>
              <a:rPr lang="en-US" sz="3600" dirty="0">
                <a:highlight>
                  <a:srgbClr val="FFFF00"/>
                </a:highlight>
              </a:rPr>
              <a:t>) pins on Raspberry Pi or </a:t>
            </a:r>
            <a:r>
              <a:rPr lang="en-US" sz="3600" dirty="0" err="1">
                <a:highlight>
                  <a:srgbClr val="FFFF00"/>
                </a:highlight>
              </a:rPr>
              <a:t>Beaglebone</a:t>
            </a:r>
            <a:r>
              <a:rPr lang="en-US" sz="3600" dirty="0">
                <a:highlight>
                  <a:srgbClr val="FFFF00"/>
                </a:highlight>
              </a:rPr>
              <a:t> single-board computers.</a:t>
            </a:r>
          </a:p>
          <a:p>
            <a:endParaRPr lang="en-CA" dirty="0"/>
          </a:p>
        </p:txBody>
      </p:sp>
    </p:spTree>
    <p:extLst>
      <p:ext uri="{BB962C8B-B14F-4D97-AF65-F5344CB8AC3E}">
        <p14:creationId xmlns:p14="http://schemas.microsoft.com/office/powerpoint/2010/main" val="105243332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874FA-F55C-4860-BE6A-6D83EC8A6811}"/>
              </a:ext>
            </a:extLst>
          </p:cNvPr>
          <p:cNvSpPr>
            <a:spLocks noGrp="1"/>
          </p:cNvSpPr>
          <p:nvPr>
            <p:ph type="title"/>
          </p:nvPr>
        </p:nvSpPr>
        <p:spPr>
          <a:xfrm>
            <a:off x="838200" y="365125"/>
            <a:ext cx="10515600" cy="672367"/>
          </a:xfrm>
          <a:solidFill>
            <a:srgbClr val="002060"/>
          </a:solidFill>
        </p:spPr>
        <p:txBody>
          <a:bodyPr>
            <a:normAutofit fontScale="90000"/>
          </a:bodyPr>
          <a:lstStyle/>
          <a:p>
            <a:pPr algn="r"/>
            <a:r>
              <a:rPr lang="en-US" b="1" dirty="0">
                <a:solidFill>
                  <a:schemeClr val="bg1"/>
                </a:solidFill>
              </a:rPr>
              <a:t>Server-side JavaScript</a:t>
            </a:r>
            <a:endParaRPr lang="en-CA" dirty="0">
              <a:solidFill>
                <a:schemeClr val="bg1"/>
              </a:solidFill>
            </a:endParaRPr>
          </a:p>
        </p:txBody>
      </p:sp>
      <p:sp>
        <p:nvSpPr>
          <p:cNvPr id="3" name="Content Placeholder 2">
            <a:extLst>
              <a:ext uri="{FF2B5EF4-FFF2-40B4-BE49-F238E27FC236}">
                <a16:creationId xmlns:a16="http://schemas.microsoft.com/office/drawing/2014/main" id="{4E7EBA40-C727-4502-AE4D-3E533F910F67}"/>
              </a:ext>
            </a:extLst>
          </p:cNvPr>
          <p:cNvSpPr>
            <a:spLocks noGrp="1"/>
          </p:cNvSpPr>
          <p:nvPr>
            <p:ph idx="1"/>
          </p:nvPr>
        </p:nvSpPr>
        <p:spPr>
          <a:xfrm>
            <a:off x="838200" y="1239716"/>
            <a:ext cx="10515600" cy="4761401"/>
          </a:xfrm>
        </p:spPr>
        <p:txBody>
          <a:bodyPr>
            <a:normAutofit/>
          </a:bodyPr>
          <a:lstStyle/>
          <a:p>
            <a:r>
              <a:rPr lang="en-US" dirty="0"/>
              <a:t>Back in the dawn of the web age, the tools for writing web applications were at a fledgling stage. Some were experimenting with Perl or TCL to write CGI scripts, and the PHP and Java languages had just been developed. Even then, JavaScript saw use on the server side. One early web application server was Netscape's </a:t>
            </a:r>
            <a:r>
              <a:rPr lang="en-US" dirty="0" err="1"/>
              <a:t>LiveWire</a:t>
            </a:r>
            <a:r>
              <a:rPr lang="en-US" dirty="0"/>
              <a:t> server, which used JavaScript. Some versions of Microsoft's ASP used JScript, their version of JavaScript. </a:t>
            </a:r>
          </a:p>
          <a:p>
            <a:r>
              <a:rPr lang="en-US" dirty="0"/>
              <a:t>A more recent server-side JavaScript project is the </a:t>
            </a:r>
            <a:r>
              <a:rPr lang="en-US" dirty="0" err="1"/>
              <a:t>RingoJS</a:t>
            </a:r>
            <a:r>
              <a:rPr lang="en-US" dirty="0"/>
              <a:t> application framework in the Java universe. Java 6 and Java 7 were both shipped with the Rhino JavaScript engine. In Java 8, Rhino was dropped in favor of the newer </a:t>
            </a:r>
            <a:r>
              <a:rPr lang="en-US" dirty="0" err="1"/>
              <a:t>Nashorn</a:t>
            </a:r>
            <a:r>
              <a:rPr lang="en-US" dirty="0"/>
              <a:t> JavaScript engine.</a:t>
            </a:r>
          </a:p>
          <a:p>
            <a:endParaRPr lang="en-CA" dirty="0"/>
          </a:p>
        </p:txBody>
      </p:sp>
    </p:spTree>
    <p:extLst>
      <p:ext uri="{BB962C8B-B14F-4D97-AF65-F5344CB8AC3E}">
        <p14:creationId xmlns:p14="http://schemas.microsoft.com/office/powerpoint/2010/main" val="272077847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400DF0-685F-4E48-A452-C534E4DC8649}"/>
              </a:ext>
            </a:extLst>
          </p:cNvPr>
          <p:cNvPicPr>
            <a:picLocks noChangeAspect="1"/>
          </p:cNvPicPr>
          <p:nvPr/>
        </p:nvPicPr>
        <p:blipFill>
          <a:blip r:embed="rId2"/>
          <a:stretch>
            <a:fillRect/>
          </a:stretch>
        </p:blipFill>
        <p:spPr>
          <a:xfrm>
            <a:off x="395746" y="266426"/>
            <a:ext cx="11400508" cy="6325148"/>
          </a:xfrm>
          <a:prstGeom prst="rect">
            <a:avLst/>
          </a:prstGeom>
        </p:spPr>
      </p:pic>
    </p:spTree>
    <p:extLst>
      <p:ext uri="{BB962C8B-B14F-4D97-AF65-F5344CB8AC3E}">
        <p14:creationId xmlns:p14="http://schemas.microsoft.com/office/powerpoint/2010/main" val="959396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0C22909-86B7-4313-B5E0-51D3C0A3121E}"/>
              </a:ext>
            </a:extLst>
          </p:cNvPr>
          <p:cNvPicPr>
            <a:picLocks noGrp="1" noChangeAspect="1"/>
          </p:cNvPicPr>
          <p:nvPr>
            <p:ph idx="1"/>
          </p:nvPr>
        </p:nvPicPr>
        <p:blipFill rotWithShape="1">
          <a:blip r:embed="rId2"/>
          <a:srcRect l="8014" r="1" b="1"/>
          <a:stretch/>
        </p:blipFill>
        <p:spPr>
          <a:xfrm>
            <a:off x="321733" y="321733"/>
            <a:ext cx="11548534" cy="6214534"/>
          </a:xfrm>
          <a:prstGeom prst="rect">
            <a:avLst/>
          </a:prstGeom>
        </p:spPr>
      </p:pic>
    </p:spTree>
    <p:extLst>
      <p:ext uri="{BB962C8B-B14F-4D97-AF65-F5344CB8AC3E}">
        <p14:creationId xmlns:p14="http://schemas.microsoft.com/office/powerpoint/2010/main" val="2733695273"/>
      </p:ext>
    </p:extLst>
  </p:cSld>
  <p:clrMapOvr>
    <a:overrideClrMapping bg1="dk1" tx1="lt1" bg2="dk2" tx2="lt2" accent1="accent1" accent2="accent2" accent3="accent3" accent4="accent4" accent5="accent5" accent6="accent6" hlink="hlink" folHlink="folHlink"/>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5A7E5-2978-4982-BB76-6F26CA93410C}"/>
              </a:ext>
            </a:extLst>
          </p:cNvPr>
          <p:cNvSpPr>
            <a:spLocks noGrp="1"/>
          </p:cNvSpPr>
          <p:nvPr>
            <p:ph idx="1"/>
          </p:nvPr>
        </p:nvSpPr>
        <p:spPr>
          <a:xfrm>
            <a:off x="838200" y="448408"/>
            <a:ext cx="10515600" cy="5728555"/>
          </a:xfrm>
        </p:spPr>
        <p:txBody>
          <a:bodyPr>
            <a:normAutofit fontScale="62500" lnSpcReduction="20000"/>
          </a:bodyPr>
          <a:lstStyle/>
          <a:p>
            <a:r>
              <a:rPr lang="en-US" dirty="0"/>
              <a:t>Every processing component is sequenced in the following order"</a:t>
            </a:r>
          </a:p>
          <a:p>
            <a:r>
              <a:rPr lang="en-US" dirty="0"/>
              <a:t>The client sends a request (consider an HTTP request).</a:t>
            </a:r>
          </a:p>
          <a:p>
            <a:r>
              <a:rPr lang="en-US" dirty="0"/>
              <a:t>The Chrome's v8 engine is a </a:t>
            </a:r>
            <a:r>
              <a:rPr lang="en-US" b="1" dirty="0"/>
              <a:t>just-in-time</a:t>
            </a:r>
            <a:r>
              <a:rPr lang="en-US" dirty="0"/>
              <a:t> (</a:t>
            </a:r>
            <a:r>
              <a:rPr lang="en-US" b="1" dirty="0"/>
              <a:t>JIT</a:t>
            </a:r>
            <a:r>
              <a:rPr lang="en-US" dirty="0"/>
              <a:t>) compiler. Once the request is received at the server, v8 converts the JavaScript code to the machine code.</a:t>
            </a:r>
          </a:p>
          <a:p>
            <a:r>
              <a:rPr lang="en-US" dirty="0"/>
              <a:t>The C++ APIs within the Node.js core provide a binding for other system-level components. Binding is basically a wrapper library so that a code written in one language can communicate with a code written in another language. This API is responsible for emitting an event.</a:t>
            </a:r>
          </a:p>
          <a:p>
            <a:r>
              <a:rPr lang="en-US" dirty="0"/>
              <a:t>Once the event is emitted, it is stored in the </a:t>
            </a:r>
            <a:r>
              <a:rPr lang="en-US" b="1" dirty="0"/>
              <a:t>event queue</a:t>
            </a:r>
            <a:r>
              <a:rPr lang="en-US" dirty="0"/>
              <a:t>.</a:t>
            </a:r>
          </a:p>
          <a:p>
            <a:r>
              <a:rPr lang="en-US" dirty="0"/>
              <a:t>The </a:t>
            </a:r>
            <a:r>
              <a:rPr lang="en-US" b="1" dirty="0" err="1"/>
              <a:t>eventloop</a:t>
            </a:r>
            <a:r>
              <a:rPr lang="en-US" dirty="0"/>
              <a:t> is responsible for fetching the event from the queue and executing it in the </a:t>
            </a:r>
            <a:r>
              <a:rPr lang="en-US" dirty="0" err="1"/>
              <a:t>callstack</a:t>
            </a:r>
            <a:r>
              <a:rPr lang="en-US" dirty="0"/>
              <a:t>.</a:t>
            </a:r>
          </a:p>
          <a:p>
            <a:r>
              <a:rPr lang="en-US" dirty="0"/>
              <a:t>If an event requires an asynchronous operation to be done, such as using database files, it switches its execution context to another worker thread and gets executed. This is done by </a:t>
            </a:r>
            <a:r>
              <a:rPr lang="en-US" dirty="0" err="1"/>
              <a:t>libuv</a:t>
            </a:r>
            <a:r>
              <a:rPr lang="en-US" dirty="0"/>
              <a:t>. The </a:t>
            </a:r>
            <a:r>
              <a:rPr lang="en-US" dirty="0" err="1"/>
              <a:t>libuv</a:t>
            </a:r>
            <a:r>
              <a:rPr lang="en-US" dirty="0"/>
              <a:t> library is responsible for handling the asynchronous behavior of an event life cycle in the system. It is written in C. It maintains a pool of threads to handle asynchronous requests such as I/O and network-related operations.</a:t>
            </a:r>
          </a:p>
          <a:p>
            <a:r>
              <a:rPr lang="en-US" dirty="0"/>
              <a:t>Once the asynchronous operation is completed, it returns the callback. The callback remains in the event queue until the </a:t>
            </a:r>
            <a:r>
              <a:rPr lang="en-US" dirty="0" err="1"/>
              <a:t>callstack</a:t>
            </a:r>
            <a:r>
              <a:rPr lang="en-US" dirty="0"/>
              <a:t> gets empty.</a:t>
            </a:r>
          </a:p>
          <a:p>
            <a:r>
              <a:rPr lang="en-US" dirty="0"/>
              <a:t>Once the </a:t>
            </a:r>
            <a:r>
              <a:rPr lang="en-US" dirty="0" err="1"/>
              <a:t>callstack</a:t>
            </a:r>
            <a:r>
              <a:rPr lang="en-US" dirty="0"/>
              <a:t> is empty, the </a:t>
            </a:r>
            <a:r>
              <a:rPr lang="en-US" dirty="0" err="1"/>
              <a:t>eventloop</a:t>
            </a:r>
            <a:r>
              <a:rPr lang="en-US" dirty="0"/>
              <a:t> pulls the callback from the event queue and executes it in the </a:t>
            </a:r>
            <a:r>
              <a:rPr lang="en-US" dirty="0" err="1"/>
              <a:t>callstack</a:t>
            </a:r>
            <a:r>
              <a:rPr lang="en-US" dirty="0"/>
              <a:t>.</a:t>
            </a:r>
          </a:p>
          <a:p>
            <a:r>
              <a:rPr lang="en-US" dirty="0"/>
              <a:t>Eventually, the event returns the data to the Node API.</a:t>
            </a:r>
          </a:p>
          <a:p>
            <a:r>
              <a:rPr lang="en-US" dirty="0"/>
              <a:t>In each loop, it performs a single operation. Though the operations are performed sequentially, this single-threaded mechanized </a:t>
            </a:r>
            <a:r>
              <a:rPr lang="en-US" dirty="0" err="1"/>
              <a:t>eventloop</a:t>
            </a:r>
            <a:r>
              <a:rPr lang="en-US" dirty="0"/>
              <a:t> is so fast that it provides an illusion of concurrency. A single thread can utilize a single core of the system; hence, it provides better performance and minimal response time to client.</a:t>
            </a:r>
          </a:p>
          <a:p>
            <a:pPr marL="0" indent="0">
              <a:buNone/>
            </a:pPr>
            <a:endParaRPr lang="en-CA" dirty="0"/>
          </a:p>
        </p:txBody>
      </p:sp>
    </p:spTree>
    <p:extLst>
      <p:ext uri="{BB962C8B-B14F-4D97-AF65-F5344CB8AC3E}">
        <p14:creationId xmlns:p14="http://schemas.microsoft.com/office/powerpoint/2010/main" val="336739581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975A8D-0236-430D-8E1A-41F7B19DE017}"/>
              </a:ext>
            </a:extLst>
          </p:cNvPr>
          <p:cNvSpPr>
            <a:spLocks noGrp="1"/>
          </p:cNvSpPr>
          <p:nvPr>
            <p:ph idx="1"/>
          </p:nvPr>
        </p:nvSpPr>
        <p:spPr>
          <a:xfrm>
            <a:off x="838200" y="624254"/>
            <a:ext cx="10515600" cy="5552709"/>
          </a:xfrm>
        </p:spPr>
        <p:txBody>
          <a:bodyPr>
            <a:normAutofit fontScale="62500" lnSpcReduction="20000"/>
          </a:bodyPr>
          <a:lstStyle/>
          <a:p>
            <a:pPr marL="0" indent="0">
              <a:buNone/>
            </a:pPr>
            <a:r>
              <a:rPr lang="en-US" sz="5700" dirty="0">
                <a:solidFill>
                  <a:schemeClr val="accent5">
                    <a:lumMod val="75000"/>
                  </a:schemeClr>
                </a:solidFill>
              </a:rPr>
              <a:t>Event-driven</a:t>
            </a:r>
          </a:p>
          <a:p>
            <a:r>
              <a:rPr lang="en-US" dirty="0">
                <a:highlight>
                  <a:srgbClr val="FFFF00"/>
                </a:highlight>
              </a:rPr>
              <a:t>At its core, one of the most powerful features of Node is that it is event-driven. </a:t>
            </a:r>
            <a:r>
              <a:rPr lang="en-US" dirty="0"/>
              <a:t>This means that almost all the code you write in Node is going to be written in a way that is either responding to an event or is itself firing an event (which in turn will fire other code listening for that event).</a:t>
            </a:r>
          </a:p>
          <a:p>
            <a:endParaRPr lang="en-US" dirty="0"/>
          </a:p>
          <a:p>
            <a:pPr marL="0" indent="0">
              <a:buNone/>
            </a:pPr>
            <a:r>
              <a:rPr lang="en-US" dirty="0"/>
              <a:t>Example code: Connecting to a MongoDB server using Mongoose, a popular Node.js MongoDB Object Document Mapper (ODM) module:</a:t>
            </a:r>
          </a:p>
          <a:p>
            <a:endParaRPr lang="en-US" dirty="0"/>
          </a:p>
          <a:p>
            <a:pPr marL="0" indent="0">
              <a:buNone/>
            </a:pPr>
            <a:r>
              <a:rPr lang="en-US" dirty="0" err="1">
                <a:solidFill>
                  <a:schemeClr val="accent1">
                    <a:lumMod val="75000"/>
                  </a:schemeClr>
                </a:solidFill>
              </a:rPr>
              <a:t>mongoose.connect</a:t>
            </a:r>
            <a:r>
              <a:rPr lang="en-US" dirty="0">
                <a:solidFill>
                  <a:schemeClr val="accent1">
                    <a:lumMod val="75000"/>
                  </a:schemeClr>
                </a:solidFill>
              </a:rPr>
              <a:t>('); </a:t>
            </a:r>
          </a:p>
          <a:p>
            <a:pPr marL="0" indent="0">
              <a:buNone/>
            </a:pPr>
            <a:r>
              <a:rPr lang="en-US" dirty="0" err="1">
                <a:solidFill>
                  <a:schemeClr val="accent1">
                    <a:lumMod val="75000"/>
                  </a:schemeClr>
                </a:solidFill>
              </a:rPr>
              <a:t>mongoose.connection.on</a:t>
            </a:r>
            <a:r>
              <a:rPr lang="en-US" dirty="0">
                <a:solidFill>
                  <a:schemeClr val="accent1">
                    <a:lumMod val="75000"/>
                  </a:schemeClr>
                </a:solidFill>
              </a:rPr>
              <a:t>('open', function() { </a:t>
            </a:r>
          </a:p>
          <a:p>
            <a:pPr marL="0" indent="0">
              <a:buNone/>
            </a:pPr>
            <a:r>
              <a:rPr lang="en-US" dirty="0">
                <a:solidFill>
                  <a:schemeClr val="accent1">
                    <a:lumMod val="75000"/>
                  </a:schemeClr>
                </a:solidFill>
              </a:rPr>
              <a:t>console.log("Connected to Mongoose..."); </a:t>
            </a:r>
          </a:p>
          <a:p>
            <a:pPr marL="0" indent="0">
              <a:buNone/>
            </a:pPr>
            <a:r>
              <a:rPr lang="en-US" dirty="0">
                <a:solidFill>
                  <a:schemeClr val="accent1">
                    <a:lumMod val="75000"/>
                  </a:schemeClr>
                </a:solidFill>
              </a:rPr>
              <a:t>}); </a:t>
            </a:r>
          </a:p>
          <a:p>
            <a:endParaRPr lang="en-US" dirty="0"/>
          </a:p>
          <a:p>
            <a:pPr marL="0" indent="0">
              <a:buNone/>
            </a:pPr>
            <a:r>
              <a:rPr lang="en-US" dirty="0"/>
              <a:t>First, we tell our mongoose object to connect to the server provided as a string parameter to the function. Connecting will take an undetermined amount of time though, and we have no way of knowing how long. So, what we do is bind a listener to the open event on the </a:t>
            </a:r>
            <a:r>
              <a:rPr lang="en-US" dirty="0" err="1"/>
              <a:t>mongoose.connection</a:t>
            </a:r>
            <a:r>
              <a:rPr lang="en-US" dirty="0"/>
              <a:t> object. </a:t>
            </a:r>
          </a:p>
          <a:p>
            <a:pPr marL="0" indent="0">
              <a:buNone/>
            </a:pPr>
            <a:endParaRPr lang="en-US" dirty="0"/>
          </a:p>
          <a:p>
            <a:pPr marL="0" indent="0">
              <a:buNone/>
            </a:pPr>
            <a:r>
              <a:rPr lang="en-US" dirty="0"/>
              <a:t>With the use of the on keyword, we are indicating that when the </a:t>
            </a:r>
            <a:r>
              <a:rPr lang="en-US" dirty="0" err="1"/>
              <a:t>mongoose.connection</a:t>
            </a:r>
            <a:r>
              <a:rPr lang="en-US" dirty="0"/>
              <a:t> object triggers an open event, it executes the anonymous function that was passed in as the parameter.</a:t>
            </a:r>
            <a:endParaRPr lang="en-CA" dirty="0"/>
          </a:p>
        </p:txBody>
      </p:sp>
    </p:spTree>
    <p:extLst>
      <p:ext uri="{BB962C8B-B14F-4D97-AF65-F5344CB8AC3E}">
        <p14:creationId xmlns:p14="http://schemas.microsoft.com/office/powerpoint/2010/main" val="28092372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00764E-64C6-4B53-87C4-5D503E6A4815}"/>
              </a:ext>
            </a:extLst>
          </p:cNvPr>
          <p:cNvPicPr>
            <a:picLocks noChangeAspect="1"/>
          </p:cNvPicPr>
          <p:nvPr/>
        </p:nvPicPr>
        <p:blipFill>
          <a:blip r:embed="rId2"/>
          <a:stretch>
            <a:fillRect/>
          </a:stretch>
        </p:blipFill>
        <p:spPr>
          <a:xfrm>
            <a:off x="422827" y="378068"/>
            <a:ext cx="10904915" cy="5864469"/>
          </a:xfrm>
          <a:prstGeom prst="rect">
            <a:avLst/>
          </a:prstGeom>
        </p:spPr>
      </p:pic>
    </p:spTree>
    <p:extLst>
      <p:ext uri="{BB962C8B-B14F-4D97-AF65-F5344CB8AC3E}">
        <p14:creationId xmlns:p14="http://schemas.microsoft.com/office/powerpoint/2010/main" val="35101566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7C4A5-26CF-4906-A182-562DA6A27272}"/>
              </a:ext>
            </a:extLst>
          </p:cNvPr>
          <p:cNvSpPr>
            <a:spLocks noGrp="1"/>
          </p:cNvSpPr>
          <p:nvPr>
            <p:ph type="title"/>
          </p:nvPr>
        </p:nvSpPr>
        <p:spPr>
          <a:xfrm>
            <a:off x="838200" y="365126"/>
            <a:ext cx="10515600" cy="883382"/>
          </a:xfrm>
        </p:spPr>
        <p:txBody>
          <a:bodyPr>
            <a:normAutofit/>
          </a:bodyPr>
          <a:lstStyle/>
          <a:p>
            <a:r>
              <a:rPr lang="en-US" dirty="0"/>
              <a:t>Asynchronous execution</a:t>
            </a:r>
            <a:endParaRPr lang="en-CA" dirty="0"/>
          </a:p>
        </p:txBody>
      </p:sp>
      <p:sp>
        <p:nvSpPr>
          <p:cNvPr id="3" name="Content Placeholder 2">
            <a:extLst>
              <a:ext uri="{FF2B5EF4-FFF2-40B4-BE49-F238E27FC236}">
                <a16:creationId xmlns:a16="http://schemas.microsoft.com/office/drawing/2014/main" id="{07400BC0-F02A-479A-B164-473257F5FF43}"/>
              </a:ext>
            </a:extLst>
          </p:cNvPr>
          <p:cNvSpPr>
            <a:spLocks noGrp="1"/>
          </p:cNvSpPr>
          <p:nvPr>
            <p:ph idx="1"/>
          </p:nvPr>
        </p:nvSpPr>
        <p:spPr/>
        <p:txBody>
          <a:bodyPr/>
          <a:lstStyle/>
          <a:p>
            <a:r>
              <a:rPr lang="en-US" dirty="0"/>
              <a:t>Consider the idea of asynchronous JavaScript code in the browser using </a:t>
            </a:r>
            <a:r>
              <a:rPr lang="en-US" dirty="0" err="1"/>
              <a:t>setTimeout</a:t>
            </a:r>
            <a:r>
              <a:rPr lang="en-US" dirty="0"/>
              <a:t>; </a:t>
            </a:r>
          </a:p>
          <a:p>
            <a:r>
              <a:rPr lang="en-US" dirty="0"/>
              <a:t>the principles apply more strongly in the world of Node. As you may be making a number of network-dependent connections to different REST API services, database servers, and anything else, it is important that your code can be executed smoothly and has proper callback usage in place whenever each service responds.</a:t>
            </a:r>
            <a:endParaRPr lang="en-CA" dirty="0"/>
          </a:p>
        </p:txBody>
      </p:sp>
    </p:spTree>
    <p:extLst>
      <p:ext uri="{BB962C8B-B14F-4D97-AF65-F5344CB8AC3E}">
        <p14:creationId xmlns:p14="http://schemas.microsoft.com/office/powerpoint/2010/main" val="61342534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51EC8E-8A63-42E2-B4E4-E7322790AAF0}"/>
              </a:ext>
            </a:extLst>
          </p:cNvPr>
          <p:cNvPicPr>
            <a:picLocks noChangeAspect="1"/>
          </p:cNvPicPr>
          <p:nvPr/>
        </p:nvPicPr>
        <p:blipFill>
          <a:blip r:embed="rId2"/>
          <a:stretch>
            <a:fillRect/>
          </a:stretch>
        </p:blipFill>
        <p:spPr>
          <a:xfrm>
            <a:off x="365263" y="663016"/>
            <a:ext cx="11461473" cy="5022015"/>
          </a:xfrm>
          <a:prstGeom prst="rect">
            <a:avLst/>
          </a:prstGeom>
        </p:spPr>
      </p:pic>
    </p:spTree>
    <p:extLst>
      <p:ext uri="{BB962C8B-B14F-4D97-AF65-F5344CB8AC3E}">
        <p14:creationId xmlns:p14="http://schemas.microsoft.com/office/powerpoint/2010/main" val="36784452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F1C8-7915-4D83-9C2B-00140844D4BD}"/>
              </a:ext>
            </a:extLst>
          </p:cNvPr>
          <p:cNvSpPr>
            <a:spLocks noGrp="1"/>
          </p:cNvSpPr>
          <p:nvPr>
            <p:ph type="title"/>
          </p:nvPr>
        </p:nvSpPr>
        <p:spPr>
          <a:xfrm>
            <a:off x="838200" y="365125"/>
            <a:ext cx="10515600" cy="725121"/>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txBody>
          <a:bodyPr/>
          <a:lstStyle/>
          <a:p>
            <a:r>
              <a:rPr lang="en-US" dirty="0"/>
              <a:t>The Node.js core</a:t>
            </a:r>
            <a:endParaRPr lang="en-CA" dirty="0"/>
          </a:p>
        </p:txBody>
      </p:sp>
      <p:sp>
        <p:nvSpPr>
          <p:cNvPr id="3" name="Content Placeholder 2">
            <a:extLst>
              <a:ext uri="{FF2B5EF4-FFF2-40B4-BE49-F238E27FC236}">
                <a16:creationId xmlns:a16="http://schemas.microsoft.com/office/drawing/2014/main" id="{22DB79CB-6E86-4198-979D-06B5F3F93FB3}"/>
              </a:ext>
            </a:extLst>
          </p:cNvPr>
          <p:cNvSpPr>
            <a:spLocks noGrp="1"/>
          </p:cNvSpPr>
          <p:nvPr>
            <p:ph idx="1"/>
          </p:nvPr>
        </p:nvSpPr>
        <p:spPr>
          <a:xfrm>
            <a:off x="838200" y="1283677"/>
            <a:ext cx="10515600" cy="4893286"/>
          </a:xfrm>
        </p:spPr>
        <p:txBody>
          <a:bodyPr>
            <a:normAutofit fontScale="85000" lnSpcReduction="10000"/>
          </a:bodyPr>
          <a:lstStyle/>
          <a:p>
            <a:r>
              <a:rPr lang="en-US" dirty="0"/>
              <a:t>The Node.js core literally has hundreds of modules available for you to use while writing your applications. These modules are already compiled into binary and are defined within Node.js source code. These include the following:</a:t>
            </a:r>
          </a:p>
          <a:p>
            <a:pPr marL="0" indent="0">
              <a:buNone/>
            </a:pPr>
            <a:r>
              <a:rPr lang="en-US" b="1" dirty="0">
                <a:solidFill>
                  <a:srgbClr val="FF0000"/>
                </a:solidFill>
              </a:rPr>
              <a:t>Events</a:t>
            </a:r>
          </a:p>
          <a:p>
            <a:pPr marL="0" indent="0">
              <a:buNone/>
            </a:pPr>
            <a:r>
              <a:rPr lang="en-US" b="1" dirty="0">
                <a:solidFill>
                  <a:srgbClr val="FF0000"/>
                </a:solidFill>
              </a:rPr>
              <a:t>Filesystems</a:t>
            </a:r>
          </a:p>
          <a:p>
            <a:r>
              <a:rPr lang="en-US" dirty="0">
                <a:solidFill>
                  <a:schemeClr val="accent3">
                    <a:lumMod val="75000"/>
                  </a:schemeClr>
                </a:solidFill>
              </a:rPr>
              <a:t>Just like other languages, the Node.js core also provides an ability to interact with filesystem using the fs module. </a:t>
            </a:r>
          </a:p>
          <a:p>
            <a:r>
              <a:rPr lang="en-US" dirty="0"/>
              <a:t>This module is equipped with different methods for performing different operations on file synchronously as well as asynchronously. Refer chapter 1. Welcome to JavaScript in The Full Stack to learn more about the difference of sync and async. The synchronous methods of fs are suffixed by the keyword Sync for instance </a:t>
            </a:r>
            <a:r>
              <a:rPr lang="en-US" dirty="0" err="1"/>
              <a:t>readFileSync</a:t>
            </a:r>
            <a:r>
              <a:rPr lang="en-US" dirty="0"/>
              <a:t>. </a:t>
            </a:r>
          </a:p>
          <a:p>
            <a:r>
              <a:rPr lang="en-US" dirty="0"/>
              <a:t>For all reviewing the module in depth refer the following link : https://nodejs.org/api/fs.html.</a:t>
            </a:r>
            <a:endParaRPr lang="en-CA" dirty="0"/>
          </a:p>
        </p:txBody>
      </p:sp>
    </p:spTree>
    <p:extLst>
      <p:ext uri="{BB962C8B-B14F-4D97-AF65-F5344CB8AC3E}">
        <p14:creationId xmlns:p14="http://schemas.microsoft.com/office/powerpoint/2010/main" val="27296038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BB97E5-A280-429C-9000-1B4E323479F1}"/>
              </a:ext>
            </a:extLst>
          </p:cNvPr>
          <p:cNvPicPr>
            <a:picLocks noChangeAspect="1"/>
          </p:cNvPicPr>
          <p:nvPr/>
        </p:nvPicPr>
        <p:blipFill>
          <a:blip r:embed="rId2"/>
          <a:stretch>
            <a:fillRect/>
          </a:stretch>
        </p:blipFill>
        <p:spPr>
          <a:xfrm>
            <a:off x="455872" y="589084"/>
            <a:ext cx="10797625" cy="4818185"/>
          </a:xfrm>
          <a:prstGeom prst="rect">
            <a:avLst/>
          </a:prstGeom>
        </p:spPr>
      </p:pic>
    </p:spTree>
    <p:extLst>
      <p:ext uri="{BB962C8B-B14F-4D97-AF65-F5344CB8AC3E}">
        <p14:creationId xmlns:p14="http://schemas.microsoft.com/office/powerpoint/2010/main" val="282806875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C65B9-B16D-4BC8-9033-0F9D0757A1F5}"/>
              </a:ext>
            </a:extLst>
          </p:cNvPr>
          <p:cNvSpPr>
            <a:spLocks noGrp="1"/>
          </p:cNvSpPr>
          <p:nvPr>
            <p:ph type="title"/>
          </p:nvPr>
        </p:nvSpPr>
        <p:spPr/>
        <p:txBody>
          <a:bodyPr/>
          <a:lstStyle/>
          <a:p>
            <a:r>
              <a:rPr lang="en-US" dirty="0"/>
              <a:t>Common programming paradigms and how they apply to Node.js.</a:t>
            </a:r>
            <a:r>
              <a:rPr lang="en-CA" dirty="0"/>
              <a:t> </a:t>
            </a:r>
          </a:p>
        </p:txBody>
      </p:sp>
      <p:sp>
        <p:nvSpPr>
          <p:cNvPr id="3" name="Content Placeholder 2">
            <a:extLst>
              <a:ext uri="{FF2B5EF4-FFF2-40B4-BE49-F238E27FC236}">
                <a16:creationId xmlns:a16="http://schemas.microsoft.com/office/drawing/2014/main" id="{4FEC11C8-2ABC-400B-9996-564ECE460905}"/>
              </a:ext>
            </a:extLst>
          </p:cNvPr>
          <p:cNvSpPr>
            <a:spLocks noGrp="1"/>
          </p:cNvSpPr>
          <p:nvPr>
            <p:ph idx="1"/>
          </p:nvPr>
        </p:nvSpPr>
        <p:spPr/>
        <p:txBody>
          <a:bodyPr/>
          <a:lstStyle/>
          <a:p>
            <a:r>
              <a:rPr lang="en-CA" dirty="0"/>
              <a:t>Understanding the Architecture of the Angular JS (Node.js) Application</a:t>
            </a:r>
          </a:p>
          <a:p>
            <a:r>
              <a:rPr lang="en-US" b="1" dirty="0"/>
              <a:t>express</a:t>
            </a:r>
            <a:r>
              <a:rPr lang="en-US" dirty="0"/>
              <a:t> : This library will be used to expose our </a:t>
            </a:r>
            <a:r>
              <a:rPr lang="en-US" b="1" dirty="0"/>
              <a:t>Web services(rest </a:t>
            </a:r>
            <a:r>
              <a:rPr lang="en-US" b="1" dirty="0" err="1"/>
              <a:t>api</a:t>
            </a:r>
            <a:r>
              <a:rPr lang="en-US" b="1" dirty="0"/>
              <a:t>).</a:t>
            </a:r>
          </a:p>
          <a:p>
            <a:r>
              <a:rPr lang="en-US" b="1" dirty="0"/>
              <a:t>express-list-endpoints:</a:t>
            </a:r>
            <a:r>
              <a:rPr lang="en-US" dirty="0"/>
              <a:t> This library allows us to list our </a:t>
            </a:r>
            <a:r>
              <a:rPr lang="en-US" b="1" dirty="0"/>
              <a:t>Web services.</a:t>
            </a:r>
            <a:endParaRPr lang="en-US" dirty="0"/>
          </a:p>
          <a:p>
            <a:r>
              <a:rPr lang="en-US" b="1" dirty="0"/>
              <a:t>my-</a:t>
            </a:r>
            <a:r>
              <a:rPr lang="en-US" b="1" dirty="0" err="1"/>
              <a:t>sql</a:t>
            </a:r>
            <a:r>
              <a:rPr lang="en-US" dirty="0"/>
              <a:t>: </a:t>
            </a:r>
            <a:r>
              <a:rPr lang="en-US" b="1" dirty="0" err="1"/>
              <a:t>Mysql</a:t>
            </a:r>
            <a:r>
              <a:rPr lang="en-US" b="1" dirty="0"/>
              <a:t> </a:t>
            </a:r>
            <a:r>
              <a:rPr lang="en-US" dirty="0"/>
              <a:t>library allow us to communicate with our database.</a:t>
            </a:r>
          </a:p>
          <a:p>
            <a:endParaRPr lang="en-CA" dirty="0"/>
          </a:p>
        </p:txBody>
      </p:sp>
    </p:spTree>
    <p:extLst>
      <p:ext uri="{BB962C8B-B14F-4D97-AF65-F5344CB8AC3E}">
        <p14:creationId xmlns:p14="http://schemas.microsoft.com/office/powerpoint/2010/main" val="42795715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4A83-BE95-4837-936E-DA5B019E0956}"/>
              </a:ext>
            </a:extLst>
          </p:cNvPr>
          <p:cNvSpPr>
            <a:spLocks noGrp="1"/>
          </p:cNvSpPr>
          <p:nvPr>
            <p:ph type="title"/>
          </p:nvPr>
        </p:nvSpPr>
        <p:spPr>
          <a:xfrm>
            <a:off x="838200" y="365125"/>
            <a:ext cx="10515600" cy="962513"/>
          </a:xfrm>
          <a:solidFill>
            <a:schemeClr val="accent1">
              <a:lumMod val="40000"/>
              <a:lumOff val="60000"/>
            </a:schemeClr>
          </a:solidFill>
        </p:spPr>
        <p:txBody>
          <a:bodyPr/>
          <a:lstStyle/>
          <a:p>
            <a:r>
              <a:rPr lang="en-CA" dirty="0"/>
              <a:t>Topic Preview</a:t>
            </a:r>
          </a:p>
        </p:txBody>
      </p:sp>
      <p:sp>
        <p:nvSpPr>
          <p:cNvPr id="3" name="Content Placeholder 2">
            <a:extLst>
              <a:ext uri="{FF2B5EF4-FFF2-40B4-BE49-F238E27FC236}">
                <a16:creationId xmlns:a16="http://schemas.microsoft.com/office/drawing/2014/main" id="{373B8ADE-EAE2-4AC2-AA4A-75E2132C4DA5}"/>
              </a:ext>
            </a:extLst>
          </p:cNvPr>
          <p:cNvSpPr>
            <a:spLocks noGrp="1"/>
          </p:cNvSpPr>
          <p:nvPr>
            <p:ph idx="1"/>
          </p:nvPr>
        </p:nvSpPr>
        <p:spPr>
          <a:xfrm>
            <a:off x="838200" y="1512277"/>
            <a:ext cx="10515600" cy="4664686"/>
          </a:xfrm>
        </p:spPr>
        <p:txBody>
          <a:bodyPr>
            <a:normAutofit fontScale="92500" lnSpcReduction="10000"/>
          </a:bodyPr>
          <a:lstStyle/>
          <a:p>
            <a:r>
              <a:rPr lang="en-US" dirty="0"/>
              <a:t>In this Module we will study the most common programming paradigms in Node.js:</a:t>
            </a:r>
          </a:p>
          <a:p>
            <a:r>
              <a:rPr lang="en-US" dirty="0"/>
              <a:t>how Node.js handles parallel requests. </a:t>
            </a:r>
          </a:p>
          <a:p>
            <a:r>
              <a:rPr lang="en-US" dirty="0"/>
              <a:t>how to write modules and make them communicative. </a:t>
            </a:r>
          </a:p>
          <a:p>
            <a:r>
              <a:rPr lang="en-US" dirty="0"/>
              <a:t>the problems of the asynchronous code and their most popular solutions. </a:t>
            </a:r>
          </a:p>
          <a:p>
            <a:r>
              <a:rPr lang="en-US" dirty="0"/>
              <a:t>how to construct our application. </a:t>
            </a:r>
          </a:p>
          <a:p>
            <a:r>
              <a:rPr lang="en-US" dirty="0"/>
              <a:t>With all this as a basis, we can start thinking about better programs. Software writing is not an easy task and requires strong knowledge and experience. The experience usually comes after years of coding; however, knowledge is something that we can get instantly. Node.js is a young technology; nonetheless, we are able to apply paradigms and concepts from client-side JavaScript and even other languages.</a:t>
            </a:r>
            <a:endParaRPr lang="en-CA" dirty="0"/>
          </a:p>
        </p:txBody>
      </p:sp>
    </p:spTree>
    <p:extLst>
      <p:ext uri="{BB962C8B-B14F-4D97-AF65-F5344CB8AC3E}">
        <p14:creationId xmlns:p14="http://schemas.microsoft.com/office/powerpoint/2010/main" val="9779640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BF1B-6AF7-4EE8-8787-5304132DA807}"/>
              </a:ext>
            </a:extLst>
          </p:cNvPr>
          <p:cNvSpPr>
            <a:spLocks noGrp="1"/>
          </p:cNvSpPr>
          <p:nvPr>
            <p:ph type="title"/>
          </p:nvPr>
        </p:nvSpPr>
        <p:spPr>
          <a:xfrm>
            <a:off x="838200" y="365126"/>
            <a:ext cx="10515600" cy="874590"/>
          </a:xfrm>
        </p:spPr>
        <p:txBody>
          <a:bodyPr/>
          <a:lstStyle/>
          <a:p>
            <a:r>
              <a:rPr lang="en-US" b="1" dirty="0"/>
              <a:t>Node.js fundamentals</a:t>
            </a:r>
            <a:endParaRPr lang="en-CA" dirty="0"/>
          </a:p>
        </p:txBody>
      </p:sp>
      <p:sp>
        <p:nvSpPr>
          <p:cNvPr id="3" name="Content Placeholder 2">
            <a:extLst>
              <a:ext uri="{FF2B5EF4-FFF2-40B4-BE49-F238E27FC236}">
                <a16:creationId xmlns:a16="http://schemas.microsoft.com/office/drawing/2014/main" id="{C7724DE3-6BF8-4A18-810B-F6DF4C6411B9}"/>
              </a:ext>
            </a:extLst>
          </p:cNvPr>
          <p:cNvSpPr>
            <a:spLocks noGrp="1"/>
          </p:cNvSpPr>
          <p:nvPr>
            <p:ph idx="1"/>
          </p:nvPr>
        </p:nvSpPr>
        <p:spPr>
          <a:xfrm>
            <a:off x="838200" y="1239716"/>
            <a:ext cx="10515600" cy="4937247"/>
          </a:xfrm>
        </p:spPr>
        <p:txBody>
          <a:bodyPr>
            <a:normAutofit lnSpcReduction="10000"/>
          </a:bodyPr>
          <a:lstStyle/>
          <a:p>
            <a:r>
              <a:rPr lang="en-US" dirty="0"/>
              <a:t>Node.js is a single-threaded technology. </a:t>
            </a:r>
          </a:p>
          <a:p>
            <a:r>
              <a:rPr lang="en-US" dirty="0"/>
              <a:t>This means that every request is processed in only one thread. In other languages, for example, Java, the web server instantiates a new thread for every request. </a:t>
            </a:r>
          </a:p>
          <a:p>
            <a:r>
              <a:rPr lang="en-US" dirty="0"/>
              <a:t>However, Node.js is meant to use asynchronous processing, and there is a theory that doing this in a single thread could bring good performance. The problem of the single-threaded applications is the blocking I/O operations; for example, when we need to read a file from the hard disk to respond to the client. Once a new request lands on our server, we open the file and start reading from it. The problem occurs when another request is generated, and the application is still processing the first one. </a:t>
            </a:r>
          </a:p>
          <a:p>
            <a:endParaRPr lang="en-CA" dirty="0"/>
          </a:p>
        </p:txBody>
      </p:sp>
    </p:spTree>
    <p:extLst>
      <p:ext uri="{BB962C8B-B14F-4D97-AF65-F5344CB8AC3E}">
        <p14:creationId xmlns:p14="http://schemas.microsoft.com/office/powerpoint/2010/main" val="1678268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Isosceles Triangle 4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79EDC7D-1A64-4F61-900A-AE1C1F7F0B55}"/>
              </a:ext>
            </a:extLst>
          </p:cNvPr>
          <p:cNvPicPr>
            <a:picLocks noChangeAspect="1"/>
          </p:cNvPicPr>
          <p:nvPr/>
        </p:nvPicPr>
        <p:blipFill>
          <a:blip r:embed="rId2"/>
          <a:stretch>
            <a:fillRect/>
          </a:stretch>
        </p:blipFill>
        <p:spPr>
          <a:xfrm>
            <a:off x="2357030" y="643467"/>
            <a:ext cx="7477940" cy="5571065"/>
          </a:xfrm>
          <a:prstGeom prst="rect">
            <a:avLst/>
          </a:prstGeom>
          <a:ln>
            <a:noFill/>
          </a:ln>
        </p:spPr>
      </p:pic>
      <p:sp>
        <p:nvSpPr>
          <p:cNvPr id="52" name="Isosceles Triangle 5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9822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09EF99-7EF4-4549-8A30-B320F6CFEA37}"/>
              </a:ext>
            </a:extLst>
          </p:cNvPr>
          <p:cNvPicPr>
            <a:picLocks noChangeAspect="1"/>
          </p:cNvPicPr>
          <p:nvPr/>
        </p:nvPicPr>
        <p:blipFill>
          <a:blip r:embed="rId2"/>
          <a:stretch>
            <a:fillRect/>
          </a:stretch>
        </p:blipFill>
        <p:spPr>
          <a:xfrm>
            <a:off x="213318" y="320625"/>
            <a:ext cx="9173496" cy="6216749"/>
          </a:xfrm>
          <a:prstGeom prst="rect">
            <a:avLst/>
          </a:prstGeom>
        </p:spPr>
      </p:pic>
    </p:spTree>
    <p:extLst>
      <p:ext uri="{BB962C8B-B14F-4D97-AF65-F5344CB8AC3E}">
        <p14:creationId xmlns:p14="http://schemas.microsoft.com/office/powerpoint/2010/main" val="299313117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DC8F8E-ED08-4196-BE9A-82C5A2673E4E}"/>
              </a:ext>
            </a:extLst>
          </p:cNvPr>
          <p:cNvPicPr>
            <a:picLocks noChangeAspect="1"/>
          </p:cNvPicPr>
          <p:nvPr/>
        </p:nvPicPr>
        <p:blipFill>
          <a:blip r:embed="rId2"/>
          <a:stretch>
            <a:fillRect/>
          </a:stretch>
        </p:blipFill>
        <p:spPr>
          <a:xfrm>
            <a:off x="394607" y="571499"/>
            <a:ext cx="11122102" cy="5574323"/>
          </a:xfrm>
          <a:prstGeom prst="rect">
            <a:avLst/>
          </a:prstGeom>
        </p:spPr>
      </p:pic>
    </p:spTree>
    <p:extLst>
      <p:ext uri="{BB962C8B-B14F-4D97-AF65-F5344CB8AC3E}">
        <p14:creationId xmlns:p14="http://schemas.microsoft.com/office/powerpoint/2010/main" val="31135681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E2C42E-06C9-4C55-AA42-C23019F7F05C}"/>
              </a:ext>
            </a:extLst>
          </p:cNvPr>
          <p:cNvPicPr>
            <a:picLocks noChangeAspect="1"/>
          </p:cNvPicPr>
          <p:nvPr/>
        </p:nvPicPr>
        <p:blipFill>
          <a:blip r:embed="rId2"/>
          <a:stretch>
            <a:fillRect/>
          </a:stretch>
        </p:blipFill>
        <p:spPr>
          <a:xfrm>
            <a:off x="595545" y="378069"/>
            <a:ext cx="10810691" cy="5996353"/>
          </a:xfrm>
          <a:prstGeom prst="rect">
            <a:avLst/>
          </a:prstGeom>
        </p:spPr>
      </p:pic>
    </p:spTree>
    <p:extLst>
      <p:ext uri="{BB962C8B-B14F-4D97-AF65-F5344CB8AC3E}">
        <p14:creationId xmlns:p14="http://schemas.microsoft.com/office/powerpoint/2010/main" val="47170561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B74C78-DF46-4C6E-981C-FEF41893AD4A}"/>
              </a:ext>
            </a:extLst>
          </p:cNvPr>
          <p:cNvPicPr>
            <a:picLocks noChangeAspect="1"/>
          </p:cNvPicPr>
          <p:nvPr/>
        </p:nvPicPr>
        <p:blipFill>
          <a:blip r:embed="rId2"/>
          <a:stretch>
            <a:fillRect/>
          </a:stretch>
        </p:blipFill>
        <p:spPr>
          <a:xfrm>
            <a:off x="242412" y="870440"/>
            <a:ext cx="11707176" cy="3970746"/>
          </a:xfrm>
          <a:prstGeom prst="rect">
            <a:avLst/>
          </a:prstGeom>
        </p:spPr>
      </p:pic>
    </p:spTree>
    <p:extLst>
      <p:ext uri="{BB962C8B-B14F-4D97-AF65-F5344CB8AC3E}">
        <p14:creationId xmlns:p14="http://schemas.microsoft.com/office/powerpoint/2010/main" val="74061123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1F96A9-5B9E-4E6A-8DB1-4BF52D0115C0}"/>
              </a:ext>
            </a:extLst>
          </p:cNvPr>
          <p:cNvPicPr>
            <a:picLocks noChangeAspect="1"/>
          </p:cNvPicPr>
          <p:nvPr/>
        </p:nvPicPr>
        <p:blipFill>
          <a:blip r:embed="rId2"/>
          <a:stretch>
            <a:fillRect/>
          </a:stretch>
        </p:blipFill>
        <p:spPr>
          <a:xfrm>
            <a:off x="423080" y="711570"/>
            <a:ext cx="10822281" cy="4763578"/>
          </a:xfrm>
          <a:prstGeom prst="rect">
            <a:avLst/>
          </a:prstGeom>
        </p:spPr>
      </p:pic>
    </p:spTree>
    <p:extLst>
      <p:ext uri="{BB962C8B-B14F-4D97-AF65-F5344CB8AC3E}">
        <p14:creationId xmlns:p14="http://schemas.microsoft.com/office/powerpoint/2010/main" val="401091188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BC1D62-A71A-48C0-B379-1621FA6D8B84}"/>
              </a:ext>
            </a:extLst>
          </p:cNvPr>
          <p:cNvPicPr>
            <a:picLocks noChangeAspect="1"/>
          </p:cNvPicPr>
          <p:nvPr/>
        </p:nvPicPr>
        <p:blipFill>
          <a:blip r:embed="rId2"/>
          <a:stretch>
            <a:fillRect/>
          </a:stretch>
        </p:blipFill>
        <p:spPr>
          <a:xfrm>
            <a:off x="923192" y="344141"/>
            <a:ext cx="9779497" cy="5832107"/>
          </a:xfrm>
          <a:prstGeom prst="rect">
            <a:avLst/>
          </a:prstGeom>
        </p:spPr>
      </p:pic>
    </p:spTree>
    <p:extLst>
      <p:ext uri="{BB962C8B-B14F-4D97-AF65-F5344CB8AC3E}">
        <p14:creationId xmlns:p14="http://schemas.microsoft.com/office/powerpoint/2010/main" val="307584007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930688-B027-467C-AC90-923CFDB83F0E}"/>
              </a:ext>
            </a:extLst>
          </p:cNvPr>
          <p:cNvPicPr>
            <a:picLocks noChangeAspect="1"/>
          </p:cNvPicPr>
          <p:nvPr/>
        </p:nvPicPr>
        <p:blipFill>
          <a:blip r:embed="rId2"/>
          <a:stretch>
            <a:fillRect/>
          </a:stretch>
        </p:blipFill>
        <p:spPr>
          <a:xfrm>
            <a:off x="545403" y="501163"/>
            <a:ext cx="10817830" cy="5706206"/>
          </a:xfrm>
          <a:prstGeom prst="rect">
            <a:avLst/>
          </a:prstGeom>
        </p:spPr>
      </p:pic>
    </p:spTree>
    <p:extLst>
      <p:ext uri="{BB962C8B-B14F-4D97-AF65-F5344CB8AC3E}">
        <p14:creationId xmlns:p14="http://schemas.microsoft.com/office/powerpoint/2010/main" val="26238072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92BAAA-DA64-463D-85CA-D732FD428712}"/>
              </a:ext>
            </a:extLst>
          </p:cNvPr>
          <p:cNvPicPr>
            <a:picLocks noChangeAspect="1"/>
          </p:cNvPicPr>
          <p:nvPr/>
        </p:nvPicPr>
        <p:blipFill>
          <a:blip r:embed="rId2"/>
          <a:stretch>
            <a:fillRect/>
          </a:stretch>
        </p:blipFill>
        <p:spPr>
          <a:xfrm>
            <a:off x="1481690" y="491235"/>
            <a:ext cx="9228620" cy="5875529"/>
          </a:xfrm>
          <a:prstGeom prst="rect">
            <a:avLst/>
          </a:prstGeom>
        </p:spPr>
      </p:pic>
    </p:spTree>
    <p:extLst>
      <p:ext uri="{BB962C8B-B14F-4D97-AF65-F5344CB8AC3E}">
        <p14:creationId xmlns:p14="http://schemas.microsoft.com/office/powerpoint/2010/main" val="125968818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4537F3-40EB-4CB3-84E1-34BE01B72B74}"/>
              </a:ext>
            </a:extLst>
          </p:cNvPr>
          <p:cNvPicPr>
            <a:picLocks noChangeAspect="1"/>
          </p:cNvPicPr>
          <p:nvPr/>
        </p:nvPicPr>
        <p:blipFill>
          <a:blip r:embed="rId2"/>
          <a:stretch>
            <a:fillRect/>
          </a:stretch>
        </p:blipFill>
        <p:spPr>
          <a:xfrm>
            <a:off x="370752" y="369277"/>
            <a:ext cx="11253071" cy="6013937"/>
          </a:xfrm>
          <a:prstGeom prst="rect">
            <a:avLst/>
          </a:prstGeom>
        </p:spPr>
      </p:pic>
    </p:spTree>
    <p:extLst>
      <p:ext uri="{BB962C8B-B14F-4D97-AF65-F5344CB8AC3E}">
        <p14:creationId xmlns:p14="http://schemas.microsoft.com/office/powerpoint/2010/main" val="51628341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A17566-0022-4270-B88E-DF0D444B68E1}"/>
              </a:ext>
            </a:extLst>
          </p:cNvPr>
          <p:cNvPicPr>
            <a:picLocks noChangeAspect="1"/>
          </p:cNvPicPr>
          <p:nvPr/>
        </p:nvPicPr>
        <p:blipFill>
          <a:blip r:embed="rId2"/>
          <a:stretch>
            <a:fillRect/>
          </a:stretch>
        </p:blipFill>
        <p:spPr>
          <a:xfrm>
            <a:off x="1435966" y="392167"/>
            <a:ext cx="9320068" cy="6073666"/>
          </a:xfrm>
          <a:prstGeom prst="rect">
            <a:avLst/>
          </a:prstGeom>
        </p:spPr>
      </p:pic>
    </p:spTree>
    <p:extLst>
      <p:ext uri="{BB962C8B-B14F-4D97-AF65-F5344CB8AC3E}">
        <p14:creationId xmlns:p14="http://schemas.microsoft.com/office/powerpoint/2010/main" val="1078533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D6B653-89CD-478E-9D33-970DD3F7A658}"/>
              </a:ext>
            </a:extLst>
          </p:cNvPr>
          <p:cNvPicPr>
            <a:picLocks noChangeAspect="1"/>
          </p:cNvPicPr>
          <p:nvPr/>
        </p:nvPicPr>
        <p:blipFill>
          <a:blip r:embed="rId2"/>
          <a:stretch>
            <a:fillRect/>
          </a:stretch>
        </p:blipFill>
        <p:spPr>
          <a:xfrm>
            <a:off x="1560247" y="54087"/>
            <a:ext cx="9071506" cy="6749826"/>
          </a:xfrm>
          <a:prstGeom prst="rect">
            <a:avLst/>
          </a:prstGeom>
        </p:spPr>
      </p:pic>
    </p:spTree>
    <p:extLst>
      <p:ext uri="{BB962C8B-B14F-4D97-AF65-F5344CB8AC3E}">
        <p14:creationId xmlns:p14="http://schemas.microsoft.com/office/powerpoint/2010/main" val="2269749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4BB25-6EED-4BE9-99CC-18AD7D479205}"/>
              </a:ext>
            </a:extLst>
          </p:cNvPr>
          <p:cNvSpPr>
            <a:spLocks noGrp="1"/>
          </p:cNvSpPr>
          <p:nvPr>
            <p:ph type="title"/>
          </p:nvPr>
        </p:nvSpPr>
        <p:spPr>
          <a:xfrm>
            <a:off x="838200" y="365125"/>
            <a:ext cx="10515600" cy="707217"/>
          </a:xfrm>
          <a:solidFill>
            <a:schemeClr val="accent3">
              <a:lumMod val="20000"/>
              <a:lumOff val="80000"/>
            </a:schemeClr>
          </a:solidFill>
        </p:spPr>
        <p:txBody>
          <a:bodyPr/>
          <a:lstStyle/>
          <a:p>
            <a:r>
              <a:rPr lang="en-CA" dirty="0"/>
              <a:t>The components of the Web Application</a:t>
            </a:r>
          </a:p>
        </p:txBody>
      </p:sp>
      <p:sp>
        <p:nvSpPr>
          <p:cNvPr id="3" name="Content Placeholder 2">
            <a:extLst>
              <a:ext uri="{FF2B5EF4-FFF2-40B4-BE49-F238E27FC236}">
                <a16:creationId xmlns:a16="http://schemas.microsoft.com/office/drawing/2014/main" id="{DBE72BEB-27AB-4901-9D92-B77071BDAAA2}"/>
              </a:ext>
            </a:extLst>
          </p:cNvPr>
          <p:cNvSpPr>
            <a:spLocks noGrp="1"/>
          </p:cNvSpPr>
          <p:nvPr>
            <p:ph idx="1"/>
          </p:nvPr>
        </p:nvSpPr>
        <p:spPr>
          <a:xfrm>
            <a:off x="838200" y="1138844"/>
            <a:ext cx="10515600" cy="2942705"/>
          </a:xfrm>
        </p:spPr>
        <p:txBody>
          <a:bodyPr/>
          <a:lstStyle/>
          <a:p>
            <a:r>
              <a:rPr lang="en-CA" dirty="0"/>
              <a:t>The big limitation of web applications is that we limited to the request-response cycle. This has no memory.</a:t>
            </a:r>
          </a:p>
          <a:p>
            <a:r>
              <a:rPr lang="en-CA" dirty="0"/>
              <a:t>Ways to “add a memory of events” to the request-response HTTP cycle include:</a:t>
            </a:r>
          </a:p>
          <a:p>
            <a:pPr lvl="1"/>
            <a:r>
              <a:rPr lang="en-CA" dirty="0"/>
              <a:t>Cookies are small text files stored on a small “sandboxed” part of the file system that the browser is allowed to access</a:t>
            </a:r>
          </a:p>
          <a:p>
            <a:pPr lvl="1"/>
            <a:r>
              <a:rPr lang="en-CA" dirty="0"/>
              <a:t>That is a Web Site can remember who you are:</a:t>
            </a:r>
          </a:p>
          <a:p>
            <a:pPr lvl="1"/>
            <a:endParaRPr lang="en-CA" dirty="0"/>
          </a:p>
        </p:txBody>
      </p:sp>
      <p:pic>
        <p:nvPicPr>
          <p:cNvPr id="4" name="Picture 3">
            <a:extLst>
              <a:ext uri="{FF2B5EF4-FFF2-40B4-BE49-F238E27FC236}">
                <a16:creationId xmlns:a16="http://schemas.microsoft.com/office/drawing/2014/main" id="{F86999FB-FF23-4AEB-B89D-7C659A5F70C0}"/>
              </a:ext>
            </a:extLst>
          </p:cNvPr>
          <p:cNvPicPr>
            <a:picLocks noChangeAspect="1"/>
          </p:cNvPicPr>
          <p:nvPr/>
        </p:nvPicPr>
        <p:blipFill>
          <a:blip r:embed="rId2"/>
          <a:stretch>
            <a:fillRect/>
          </a:stretch>
        </p:blipFill>
        <p:spPr>
          <a:xfrm>
            <a:off x="0" y="4709898"/>
            <a:ext cx="12192000" cy="1548088"/>
          </a:xfrm>
          <a:prstGeom prst="rect">
            <a:avLst/>
          </a:prstGeom>
        </p:spPr>
      </p:pic>
    </p:spTree>
    <p:extLst>
      <p:ext uri="{BB962C8B-B14F-4D97-AF65-F5344CB8AC3E}">
        <p14:creationId xmlns:p14="http://schemas.microsoft.com/office/powerpoint/2010/main" val="399798419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DBABF-4D12-4DD6-A424-0C4D3F78DC1A}"/>
              </a:ext>
            </a:extLst>
          </p:cNvPr>
          <p:cNvPicPr>
            <a:picLocks noChangeAspect="1"/>
          </p:cNvPicPr>
          <p:nvPr/>
        </p:nvPicPr>
        <p:blipFill>
          <a:blip r:embed="rId2"/>
          <a:stretch>
            <a:fillRect/>
          </a:stretch>
        </p:blipFill>
        <p:spPr>
          <a:xfrm>
            <a:off x="503717" y="491825"/>
            <a:ext cx="11049375" cy="3144203"/>
          </a:xfrm>
          <a:prstGeom prst="rect">
            <a:avLst/>
          </a:prstGeom>
        </p:spPr>
      </p:pic>
    </p:spTree>
    <p:extLst>
      <p:ext uri="{BB962C8B-B14F-4D97-AF65-F5344CB8AC3E}">
        <p14:creationId xmlns:p14="http://schemas.microsoft.com/office/powerpoint/2010/main" val="19885945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F11EC4-E529-4DD0-A739-AA8CC15EDDAD}"/>
              </a:ext>
            </a:extLst>
          </p:cNvPr>
          <p:cNvPicPr>
            <a:picLocks noChangeAspect="1"/>
          </p:cNvPicPr>
          <p:nvPr/>
        </p:nvPicPr>
        <p:blipFill>
          <a:blip r:embed="rId2"/>
          <a:stretch>
            <a:fillRect/>
          </a:stretch>
        </p:blipFill>
        <p:spPr>
          <a:xfrm>
            <a:off x="520418" y="505876"/>
            <a:ext cx="9735830" cy="6068881"/>
          </a:xfrm>
          <a:prstGeom prst="rect">
            <a:avLst/>
          </a:prstGeom>
        </p:spPr>
      </p:pic>
      <p:pic>
        <p:nvPicPr>
          <p:cNvPr id="3" name="Picture 2" descr="Image result for brown bear cony working">
            <a:extLst>
              <a:ext uri="{FF2B5EF4-FFF2-40B4-BE49-F238E27FC236}">
                <a16:creationId xmlns:a16="http://schemas.microsoft.com/office/drawing/2014/main" id="{62D527CB-C74F-4696-A9F7-CEB2FED4F0F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890387" y="2780636"/>
            <a:ext cx="3524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7518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DD6EDC-3F41-4D6C-B1DD-1935A899A947}"/>
              </a:ext>
            </a:extLst>
          </p:cNvPr>
          <p:cNvPicPr>
            <a:picLocks noChangeAspect="1"/>
          </p:cNvPicPr>
          <p:nvPr/>
        </p:nvPicPr>
        <p:blipFill>
          <a:blip r:embed="rId2"/>
          <a:stretch>
            <a:fillRect/>
          </a:stretch>
        </p:blipFill>
        <p:spPr>
          <a:xfrm>
            <a:off x="1439776" y="262615"/>
            <a:ext cx="9312447" cy="6332769"/>
          </a:xfrm>
          <a:prstGeom prst="rect">
            <a:avLst/>
          </a:prstGeom>
        </p:spPr>
      </p:pic>
    </p:spTree>
    <p:extLst>
      <p:ext uri="{BB962C8B-B14F-4D97-AF65-F5344CB8AC3E}">
        <p14:creationId xmlns:p14="http://schemas.microsoft.com/office/powerpoint/2010/main" val="342833225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73DEB0-A7DC-43F2-AF25-D61FE5F75BEE}"/>
              </a:ext>
            </a:extLst>
          </p:cNvPr>
          <p:cNvPicPr>
            <a:picLocks noChangeAspect="1"/>
          </p:cNvPicPr>
          <p:nvPr/>
        </p:nvPicPr>
        <p:blipFill>
          <a:blip r:embed="rId2"/>
          <a:stretch>
            <a:fillRect/>
          </a:stretch>
        </p:blipFill>
        <p:spPr>
          <a:xfrm>
            <a:off x="829682" y="298938"/>
            <a:ext cx="10503050" cy="6242539"/>
          </a:xfrm>
          <a:prstGeom prst="rect">
            <a:avLst/>
          </a:prstGeom>
        </p:spPr>
      </p:pic>
    </p:spTree>
    <p:extLst>
      <p:ext uri="{BB962C8B-B14F-4D97-AF65-F5344CB8AC3E}">
        <p14:creationId xmlns:p14="http://schemas.microsoft.com/office/powerpoint/2010/main" val="68476943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034CAF-524C-4CC5-B84C-6406E7778390}"/>
              </a:ext>
            </a:extLst>
          </p:cNvPr>
          <p:cNvPicPr>
            <a:picLocks noChangeAspect="1"/>
          </p:cNvPicPr>
          <p:nvPr/>
        </p:nvPicPr>
        <p:blipFill>
          <a:blip r:embed="rId2"/>
          <a:stretch>
            <a:fillRect/>
          </a:stretch>
        </p:blipFill>
        <p:spPr>
          <a:xfrm>
            <a:off x="1401673" y="178788"/>
            <a:ext cx="9388654" cy="6500423"/>
          </a:xfrm>
          <a:prstGeom prst="rect">
            <a:avLst/>
          </a:prstGeom>
        </p:spPr>
      </p:pic>
    </p:spTree>
    <p:extLst>
      <p:ext uri="{BB962C8B-B14F-4D97-AF65-F5344CB8AC3E}">
        <p14:creationId xmlns:p14="http://schemas.microsoft.com/office/powerpoint/2010/main" val="209185227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D07693-DDAA-4127-BEDF-BA85DB37AD9D}"/>
              </a:ext>
            </a:extLst>
          </p:cNvPr>
          <p:cNvPicPr>
            <a:picLocks noChangeAspect="1"/>
          </p:cNvPicPr>
          <p:nvPr/>
        </p:nvPicPr>
        <p:blipFill>
          <a:blip r:embed="rId2"/>
          <a:stretch>
            <a:fillRect/>
          </a:stretch>
        </p:blipFill>
        <p:spPr>
          <a:xfrm>
            <a:off x="1161284" y="237392"/>
            <a:ext cx="9855838" cy="6374423"/>
          </a:xfrm>
          <a:prstGeom prst="rect">
            <a:avLst/>
          </a:prstGeom>
        </p:spPr>
      </p:pic>
    </p:spTree>
    <p:extLst>
      <p:ext uri="{BB962C8B-B14F-4D97-AF65-F5344CB8AC3E}">
        <p14:creationId xmlns:p14="http://schemas.microsoft.com/office/powerpoint/2010/main" val="268705024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1677C7-8E12-4AC1-B902-764AFA8C2B09}"/>
              </a:ext>
            </a:extLst>
          </p:cNvPr>
          <p:cNvPicPr>
            <a:picLocks noChangeAspect="1"/>
          </p:cNvPicPr>
          <p:nvPr/>
        </p:nvPicPr>
        <p:blipFill>
          <a:blip r:embed="rId2"/>
          <a:stretch>
            <a:fillRect/>
          </a:stretch>
        </p:blipFill>
        <p:spPr>
          <a:xfrm>
            <a:off x="1113586" y="281354"/>
            <a:ext cx="10061437" cy="6356325"/>
          </a:xfrm>
          <a:prstGeom prst="rect">
            <a:avLst/>
          </a:prstGeom>
        </p:spPr>
      </p:pic>
    </p:spTree>
    <p:extLst>
      <p:ext uri="{BB962C8B-B14F-4D97-AF65-F5344CB8AC3E}">
        <p14:creationId xmlns:p14="http://schemas.microsoft.com/office/powerpoint/2010/main" val="14604449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9455F2-1613-4BB9-9A46-B9B46DF425EB}"/>
              </a:ext>
            </a:extLst>
          </p:cNvPr>
          <p:cNvPicPr>
            <a:picLocks noChangeAspect="1"/>
          </p:cNvPicPr>
          <p:nvPr/>
        </p:nvPicPr>
        <p:blipFill>
          <a:blip r:embed="rId2"/>
          <a:stretch>
            <a:fillRect/>
          </a:stretch>
        </p:blipFill>
        <p:spPr>
          <a:xfrm>
            <a:off x="961549" y="199944"/>
            <a:ext cx="10268902" cy="6458111"/>
          </a:xfrm>
          <a:prstGeom prst="rect">
            <a:avLst/>
          </a:prstGeom>
        </p:spPr>
      </p:pic>
    </p:spTree>
    <p:extLst>
      <p:ext uri="{BB962C8B-B14F-4D97-AF65-F5344CB8AC3E}">
        <p14:creationId xmlns:p14="http://schemas.microsoft.com/office/powerpoint/2010/main" val="55729027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A3C239-8291-43D0-903F-55BE963E3314}"/>
              </a:ext>
            </a:extLst>
          </p:cNvPr>
          <p:cNvPicPr>
            <a:picLocks noChangeAspect="1"/>
          </p:cNvPicPr>
          <p:nvPr/>
        </p:nvPicPr>
        <p:blipFill>
          <a:blip r:embed="rId2"/>
          <a:stretch>
            <a:fillRect/>
          </a:stretch>
        </p:blipFill>
        <p:spPr>
          <a:xfrm>
            <a:off x="944857" y="219808"/>
            <a:ext cx="10245835" cy="6383215"/>
          </a:xfrm>
          <a:prstGeom prst="rect">
            <a:avLst/>
          </a:prstGeom>
        </p:spPr>
      </p:pic>
    </p:spTree>
    <p:extLst>
      <p:ext uri="{BB962C8B-B14F-4D97-AF65-F5344CB8AC3E}">
        <p14:creationId xmlns:p14="http://schemas.microsoft.com/office/powerpoint/2010/main" val="135344714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DAB63-31BB-40C1-AD67-28884E4CEBB3}"/>
              </a:ext>
            </a:extLst>
          </p:cNvPr>
          <p:cNvPicPr>
            <a:picLocks noChangeAspect="1"/>
          </p:cNvPicPr>
          <p:nvPr/>
        </p:nvPicPr>
        <p:blipFill>
          <a:blip r:embed="rId2"/>
          <a:stretch>
            <a:fillRect/>
          </a:stretch>
        </p:blipFill>
        <p:spPr>
          <a:xfrm>
            <a:off x="260415" y="483578"/>
            <a:ext cx="11647867" cy="4896312"/>
          </a:xfrm>
          <a:prstGeom prst="rect">
            <a:avLst/>
          </a:prstGeom>
        </p:spPr>
      </p:pic>
    </p:spTree>
    <p:extLst>
      <p:ext uri="{BB962C8B-B14F-4D97-AF65-F5344CB8AC3E}">
        <p14:creationId xmlns:p14="http://schemas.microsoft.com/office/powerpoint/2010/main" val="1733291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564C7-DE3E-4163-873B-6383422EA7D3}"/>
              </a:ext>
            </a:extLst>
          </p:cNvPr>
          <p:cNvSpPr>
            <a:spLocks noGrp="1"/>
          </p:cNvSpPr>
          <p:nvPr>
            <p:ph type="title"/>
          </p:nvPr>
        </p:nvSpPr>
        <p:spPr>
          <a:xfrm>
            <a:off x="838200" y="365125"/>
            <a:ext cx="10515600" cy="1796184"/>
          </a:xfrm>
          <a:solidFill>
            <a:schemeClr val="tx2"/>
          </a:solidFill>
        </p:spPr>
        <p:txBody>
          <a:bodyPr>
            <a:normAutofit fontScale="90000"/>
          </a:bodyPr>
          <a:lstStyle/>
          <a:p>
            <a:r>
              <a:rPr lang="en-CA" dirty="0">
                <a:solidFill>
                  <a:schemeClr val="bg1"/>
                </a:solidFill>
              </a:rPr>
              <a:t>In addition to cookies, we can use URL Rewriting to create a “memory of events” between request response cycles:</a:t>
            </a:r>
          </a:p>
        </p:txBody>
      </p:sp>
      <p:pic>
        <p:nvPicPr>
          <p:cNvPr id="4" name="Picture 3">
            <a:extLst>
              <a:ext uri="{FF2B5EF4-FFF2-40B4-BE49-F238E27FC236}">
                <a16:creationId xmlns:a16="http://schemas.microsoft.com/office/drawing/2014/main" id="{7F37A85D-277F-4E41-9604-4277168D00A2}"/>
              </a:ext>
            </a:extLst>
          </p:cNvPr>
          <p:cNvPicPr>
            <a:picLocks noChangeAspect="1"/>
          </p:cNvPicPr>
          <p:nvPr/>
        </p:nvPicPr>
        <p:blipFill>
          <a:blip r:embed="rId2"/>
          <a:stretch>
            <a:fillRect/>
          </a:stretch>
        </p:blipFill>
        <p:spPr>
          <a:xfrm>
            <a:off x="838200" y="2230985"/>
            <a:ext cx="10550932" cy="4130486"/>
          </a:xfrm>
          <a:prstGeom prst="rect">
            <a:avLst/>
          </a:prstGeom>
        </p:spPr>
      </p:pic>
      <p:cxnSp>
        <p:nvCxnSpPr>
          <p:cNvPr id="6" name="Straight Arrow Connector 5">
            <a:extLst>
              <a:ext uri="{FF2B5EF4-FFF2-40B4-BE49-F238E27FC236}">
                <a16:creationId xmlns:a16="http://schemas.microsoft.com/office/drawing/2014/main" id="{32D2EFAB-2E22-4B7B-B0FA-21778752FF79}"/>
              </a:ext>
            </a:extLst>
          </p:cNvPr>
          <p:cNvCxnSpPr/>
          <p:nvPr/>
        </p:nvCxnSpPr>
        <p:spPr>
          <a:xfrm flipV="1">
            <a:off x="3362632" y="2910348"/>
            <a:ext cx="2133600" cy="22712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26613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CA6478-7384-4F75-BDE9-30B6BA7970DE}"/>
              </a:ext>
            </a:extLst>
          </p:cNvPr>
          <p:cNvPicPr>
            <a:picLocks noChangeAspect="1"/>
          </p:cNvPicPr>
          <p:nvPr/>
        </p:nvPicPr>
        <p:blipFill>
          <a:blip r:embed="rId2"/>
          <a:stretch>
            <a:fillRect/>
          </a:stretch>
        </p:blipFill>
        <p:spPr>
          <a:xfrm>
            <a:off x="667300" y="298938"/>
            <a:ext cx="10806662" cy="6230869"/>
          </a:xfrm>
          <a:prstGeom prst="rect">
            <a:avLst/>
          </a:prstGeom>
        </p:spPr>
      </p:pic>
    </p:spTree>
    <p:extLst>
      <p:ext uri="{BB962C8B-B14F-4D97-AF65-F5344CB8AC3E}">
        <p14:creationId xmlns:p14="http://schemas.microsoft.com/office/powerpoint/2010/main" val="352000270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4133D8-5ACD-4C26-B90F-F16F27A44501}"/>
              </a:ext>
            </a:extLst>
          </p:cNvPr>
          <p:cNvPicPr>
            <a:picLocks noChangeAspect="1"/>
          </p:cNvPicPr>
          <p:nvPr/>
        </p:nvPicPr>
        <p:blipFill>
          <a:blip r:embed="rId2"/>
          <a:stretch>
            <a:fillRect/>
          </a:stretch>
        </p:blipFill>
        <p:spPr>
          <a:xfrm>
            <a:off x="712285" y="555320"/>
            <a:ext cx="10767430" cy="5747359"/>
          </a:xfrm>
          <a:prstGeom prst="rect">
            <a:avLst/>
          </a:prstGeom>
        </p:spPr>
      </p:pic>
    </p:spTree>
    <p:extLst>
      <p:ext uri="{BB962C8B-B14F-4D97-AF65-F5344CB8AC3E}">
        <p14:creationId xmlns:p14="http://schemas.microsoft.com/office/powerpoint/2010/main" val="44215836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4C3188-9906-4BEB-A49A-7BBD974611AD}"/>
              </a:ext>
            </a:extLst>
          </p:cNvPr>
          <p:cNvPicPr>
            <a:picLocks noChangeAspect="1"/>
          </p:cNvPicPr>
          <p:nvPr/>
        </p:nvPicPr>
        <p:blipFill>
          <a:blip r:embed="rId2"/>
          <a:stretch>
            <a:fillRect/>
          </a:stretch>
        </p:blipFill>
        <p:spPr>
          <a:xfrm>
            <a:off x="268630" y="888023"/>
            <a:ext cx="11654739" cy="5081954"/>
          </a:xfrm>
          <a:prstGeom prst="rect">
            <a:avLst/>
          </a:prstGeom>
        </p:spPr>
      </p:pic>
    </p:spTree>
    <p:extLst>
      <p:ext uri="{BB962C8B-B14F-4D97-AF65-F5344CB8AC3E}">
        <p14:creationId xmlns:p14="http://schemas.microsoft.com/office/powerpoint/2010/main" val="96419394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41844C-3947-4036-9981-86194B1EBA17}"/>
              </a:ext>
            </a:extLst>
          </p:cNvPr>
          <p:cNvPicPr>
            <a:picLocks noChangeAspect="1"/>
          </p:cNvPicPr>
          <p:nvPr/>
        </p:nvPicPr>
        <p:blipFill>
          <a:blip r:embed="rId2"/>
          <a:stretch>
            <a:fillRect/>
          </a:stretch>
        </p:blipFill>
        <p:spPr>
          <a:xfrm>
            <a:off x="684899" y="263769"/>
            <a:ext cx="10792139" cy="6312877"/>
          </a:xfrm>
          <a:prstGeom prst="rect">
            <a:avLst/>
          </a:prstGeom>
        </p:spPr>
      </p:pic>
    </p:spTree>
    <p:extLst>
      <p:ext uri="{BB962C8B-B14F-4D97-AF65-F5344CB8AC3E}">
        <p14:creationId xmlns:p14="http://schemas.microsoft.com/office/powerpoint/2010/main" val="7196453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DDDD7B-44D6-4408-A734-7B687B6AFDAC}"/>
              </a:ext>
            </a:extLst>
          </p:cNvPr>
          <p:cNvPicPr>
            <a:picLocks noChangeAspect="1"/>
          </p:cNvPicPr>
          <p:nvPr/>
        </p:nvPicPr>
        <p:blipFill>
          <a:blip r:embed="rId2"/>
          <a:stretch>
            <a:fillRect/>
          </a:stretch>
        </p:blipFill>
        <p:spPr>
          <a:xfrm>
            <a:off x="565911" y="886906"/>
            <a:ext cx="11060177" cy="5084188"/>
          </a:xfrm>
          <a:prstGeom prst="rect">
            <a:avLst/>
          </a:prstGeom>
        </p:spPr>
      </p:pic>
    </p:spTree>
    <p:extLst>
      <p:ext uri="{BB962C8B-B14F-4D97-AF65-F5344CB8AC3E}">
        <p14:creationId xmlns:p14="http://schemas.microsoft.com/office/powerpoint/2010/main" val="27752622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AF46E9-2528-4894-AD88-1FC6C41C4A29}"/>
              </a:ext>
            </a:extLst>
          </p:cNvPr>
          <p:cNvSpPr/>
          <p:nvPr/>
        </p:nvSpPr>
        <p:spPr>
          <a:xfrm>
            <a:off x="1738076" y="703357"/>
            <a:ext cx="8715848" cy="1569660"/>
          </a:xfrm>
          <a:prstGeom prst="rect">
            <a:avLst/>
          </a:prstGeom>
        </p:spPr>
        <p:txBody>
          <a:bodyPr wrap="none">
            <a:spAutoFit/>
          </a:bodyPr>
          <a:lstStyle/>
          <a:p>
            <a:r>
              <a:rPr lang="en-US" sz="4800" b="1" dirty="0">
                <a:solidFill>
                  <a:srgbClr val="000000"/>
                </a:solidFill>
                <a:latin typeface="Arial" panose="020B0604020202020204" pitchFamily="34" charset="0"/>
              </a:rPr>
              <a:t>Developing a Basic Site with </a:t>
            </a:r>
          </a:p>
          <a:p>
            <a:r>
              <a:rPr lang="en-US" sz="4800" b="1" dirty="0">
                <a:solidFill>
                  <a:srgbClr val="000000"/>
                </a:solidFill>
                <a:latin typeface="Arial" panose="020B0604020202020204" pitchFamily="34" charset="0"/>
              </a:rPr>
              <a:t>Node.js and Express</a:t>
            </a:r>
            <a:endParaRPr lang="en-US" sz="4800" b="1" i="0" dirty="0">
              <a:solidFill>
                <a:srgbClr val="000000"/>
              </a:solidFill>
              <a:effectLst/>
              <a:latin typeface="Arial" panose="020B0604020202020204" pitchFamily="34" charset="0"/>
            </a:endParaRPr>
          </a:p>
        </p:txBody>
      </p:sp>
      <p:sp>
        <p:nvSpPr>
          <p:cNvPr id="3" name="Rectangle 2">
            <a:extLst>
              <a:ext uri="{FF2B5EF4-FFF2-40B4-BE49-F238E27FC236}">
                <a16:creationId xmlns:a16="http://schemas.microsoft.com/office/drawing/2014/main" id="{CEFD6019-E54F-467F-936D-5DC5020B25CE}"/>
              </a:ext>
            </a:extLst>
          </p:cNvPr>
          <p:cNvSpPr/>
          <p:nvPr/>
        </p:nvSpPr>
        <p:spPr>
          <a:xfrm>
            <a:off x="1301261" y="2828836"/>
            <a:ext cx="9346223" cy="2862322"/>
          </a:xfrm>
          <a:prstGeom prst="rect">
            <a:avLst/>
          </a:prstGeom>
        </p:spPr>
        <p:txBody>
          <a:bodyPr wrap="square">
            <a:spAutoFit/>
          </a:bodyPr>
          <a:lstStyle/>
          <a:p>
            <a:r>
              <a:rPr lang="en-US" sz="3600" dirty="0">
                <a:solidFill>
                  <a:srgbClr val="000000"/>
                </a:solidFill>
                <a:highlight>
                  <a:srgbClr val="C0C0C0"/>
                </a:highlight>
                <a:latin typeface="Arial" panose="020B0604020202020204" pitchFamily="34" charset="0"/>
              </a:rPr>
              <a:t>Learning Outcome: The </a:t>
            </a:r>
            <a:r>
              <a:rPr lang="en-US" sz="3600" b="1" dirty="0">
                <a:solidFill>
                  <a:srgbClr val="000000"/>
                </a:solidFill>
                <a:highlight>
                  <a:srgbClr val="C0C0C0"/>
                </a:highlight>
                <a:latin typeface="Arial" panose="020B0604020202020204" pitchFamily="34" charset="0"/>
              </a:rPr>
              <a:t>Express</a:t>
            </a:r>
            <a:r>
              <a:rPr lang="en-US" sz="3600" dirty="0">
                <a:solidFill>
                  <a:srgbClr val="000000"/>
                </a:solidFill>
                <a:highlight>
                  <a:srgbClr val="C0C0C0"/>
                </a:highlight>
                <a:latin typeface="Arial" panose="020B0604020202020204" pitchFamily="34" charset="0"/>
              </a:rPr>
              <a:t> framework. It's one of the most popular frameworks available and is certainly a pioneering one. Express is still widely used and several developers use it as a starting point.</a:t>
            </a:r>
            <a:endParaRPr lang="en-CA" sz="3600" dirty="0">
              <a:highlight>
                <a:srgbClr val="C0C0C0"/>
              </a:highlight>
            </a:endParaRPr>
          </a:p>
        </p:txBody>
      </p:sp>
    </p:spTree>
    <p:extLst>
      <p:ext uri="{BB962C8B-B14F-4D97-AF65-F5344CB8AC3E}">
        <p14:creationId xmlns:p14="http://schemas.microsoft.com/office/powerpoint/2010/main" val="137402136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190626-4F03-479A-AB3E-828434F636F0}"/>
              </a:ext>
            </a:extLst>
          </p:cNvPr>
          <p:cNvPicPr>
            <a:picLocks noChangeAspect="1"/>
          </p:cNvPicPr>
          <p:nvPr/>
        </p:nvPicPr>
        <p:blipFill>
          <a:blip r:embed="rId2"/>
          <a:stretch>
            <a:fillRect/>
          </a:stretch>
        </p:blipFill>
        <p:spPr>
          <a:xfrm>
            <a:off x="1622672" y="457201"/>
            <a:ext cx="8946655" cy="5726668"/>
          </a:xfrm>
          <a:prstGeom prst="rect">
            <a:avLst/>
          </a:prstGeom>
        </p:spPr>
      </p:pic>
    </p:spTree>
    <p:extLst>
      <p:ext uri="{BB962C8B-B14F-4D97-AF65-F5344CB8AC3E}">
        <p14:creationId xmlns:p14="http://schemas.microsoft.com/office/powerpoint/2010/main" val="399460118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E9CF5-0EF4-4641-8B56-D930B18D7337}"/>
              </a:ext>
            </a:extLst>
          </p:cNvPr>
          <p:cNvSpPr>
            <a:spLocks noGrp="1"/>
          </p:cNvSpPr>
          <p:nvPr>
            <p:ph type="title"/>
          </p:nvPr>
        </p:nvSpPr>
        <p:spPr/>
        <p:txBody>
          <a:bodyPr/>
          <a:lstStyle/>
          <a:p>
            <a:r>
              <a:rPr lang="en-CA" dirty="0"/>
              <a:t>The Model View Controller Application</a:t>
            </a:r>
          </a:p>
        </p:txBody>
      </p:sp>
      <p:sp>
        <p:nvSpPr>
          <p:cNvPr id="3" name="Content Placeholder 2">
            <a:extLst>
              <a:ext uri="{FF2B5EF4-FFF2-40B4-BE49-F238E27FC236}">
                <a16:creationId xmlns:a16="http://schemas.microsoft.com/office/drawing/2014/main" id="{B686A658-13F1-45CA-9D85-F19E56C3C93D}"/>
              </a:ext>
            </a:extLst>
          </p:cNvPr>
          <p:cNvSpPr>
            <a:spLocks noGrp="1"/>
          </p:cNvSpPr>
          <p:nvPr>
            <p:ph idx="1"/>
          </p:nvPr>
        </p:nvSpPr>
        <p:spPr/>
        <p:txBody>
          <a:bodyPr/>
          <a:lstStyle/>
          <a:p>
            <a:r>
              <a:rPr lang="en-CA" dirty="0"/>
              <a:t>The Model is the Database</a:t>
            </a:r>
          </a:p>
          <a:p>
            <a:r>
              <a:rPr lang="en-CA" dirty="0"/>
              <a:t>The View is the HTML Page</a:t>
            </a:r>
          </a:p>
          <a:p>
            <a:r>
              <a:rPr lang="en-CA" dirty="0"/>
              <a:t>The Controller </a:t>
            </a:r>
          </a:p>
        </p:txBody>
      </p:sp>
    </p:spTree>
    <p:extLst>
      <p:ext uri="{BB962C8B-B14F-4D97-AF65-F5344CB8AC3E}">
        <p14:creationId xmlns:p14="http://schemas.microsoft.com/office/powerpoint/2010/main" val="356722095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87BD4E-1302-4B75-B0B6-EACFB62FEEB8}"/>
              </a:ext>
            </a:extLst>
          </p:cNvPr>
          <p:cNvPicPr>
            <a:picLocks noChangeAspect="1"/>
          </p:cNvPicPr>
          <p:nvPr/>
        </p:nvPicPr>
        <p:blipFill>
          <a:blip r:embed="rId2"/>
          <a:stretch>
            <a:fillRect/>
          </a:stretch>
        </p:blipFill>
        <p:spPr>
          <a:xfrm>
            <a:off x="1528396" y="510576"/>
            <a:ext cx="9135207" cy="5836847"/>
          </a:xfrm>
          <a:prstGeom prst="rect">
            <a:avLst/>
          </a:prstGeom>
        </p:spPr>
      </p:pic>
    </p:spTree>
    <p:extLst>
      <p:ext uri="{BB962C8B-B14F-4D97-AF65-F5344CB8AC3E}">
        <p14:creationId xmlns:p14="http://schemas.microsoft.com/office/powerpoint/2010/main" val="14136979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5AE9AC-849F-46BB-9D1D-0CC7D94BEA1B}"/>
              </a:ext>
            </a:extLst>
          </p:cNvPr>
          <p:cNvSpPr/>
          <p:nvPr/>
        </p:nvSpPr>
        <p:spPr>
          <a:xfrm>
            <a:off x="707923" y="511278"/>
            <a:ext cx="4916129" cy="5816977"/>
          </a:xfrm>
          <a:prstGeom prst="rect">
            <a:avLst/>
          </a:prstGeom>
        </p:spPr>
        <p:txBody>
          <a:bodyPr wrap="square">
            <a:spAutoFit/>
          </a:bodyPr>
          <a:lstStyle/>
          <a:p>
            <a:r>
              <a:rPr lang="en-CA" sz="1200" dirty="0"/>
              <a:t>var express = require('express');</a:t>
            </a:r>
          </a:p>
          <a:p>
            <a:r>
              <a:rPr lang="en-CA" sz="1200" dirty="0"/>
              <a:t>var router = </a:t>
            </a:r>
            <a:r>
              <a:rPr lang="en-CA" sz="1200" dirty="0" err="1"/>
              <a:t>express.Router</a:t>
            </a:r>
            <a:r>
              <a:rPr lang="en-CA" sz="1200" dirty="0"/>
              <a:t>();</a:t>
            </a:r>
          </a:p>
          <a:p>
            <a:r>
              <a:rPr lang="en-CA" sz="1200" dirty="0"/>
              <a:t>var </a:t>
            </a:r>
            <a:r>
              <a:rPr lang="en-CA" sz="1200" dirty="0" err="1"/>
              <a:t>bodyParser</a:t>
            </a:r>
            <a:r>
              <a:rPr lang="en-CA" sz="1200" dirty="0"/>
              <a:t> = require('body-parser');</a:t>
            </a:r>
          </a:p>
          <a:p>
            <a:r>
              <a:rPr lang="en-CA" sz="1200" dirty="0" err="1"/>
              <a:t>router.use</a:t>
            </a:r>
            <a:r>
              <a:rPr lang="en-CA" sz="1200" dirty="0"/>
              <a:t>(</a:t>
            </a:r>
            <a:r>
              <a:rPr lang="en-CA" sz="1200" dirty="0" err="1"/>
              <a:t>bodyParser.json</a:t>
            </a:r>
            <a:r>
              <a:rPr lang="en-CA" sz="1200" dirty="0"/>
              <a:t>());</a:t>
            </a:r>
          </a:p>
          <a:p>
            <a:r>
              <a:rPr lang="en-CA" sz="1200" dirty="0"/>
              <a:t>var </a:t>
            </a:r>
            <a:r>
              <a:rPr lang="en-CA" sz="1200" dirty="0" err="1"/>
              <a:t>Matiere</a:t>
            </a:r>
            <a:r>
              <a:rPr lang="en-CA" sz="1200" dirty="0"/>
              <a:t> = require('./</a:t>
            </a:r>
            <a:r>
              <a:rPr lang="en-CA" sz="1200" dirty="0" err="1"/>
              <a:t>Matiere</a:t>
            </a:r>
            <a:r>
              <a:rPr lang="en-CA" sz="1200" dirty="0"/>
              <a:t>');</a:t>
            </a:r>
          </a:p>
          <a:p>
            <a:endParaRPr lang="en-CA" sz="1200" dirty="0"/>
          </a:p>
          <a:p>
            <a:r>
              <a:rPr lang="en-CA" sz="1200" dirty="0" err="1"/>
              <a:t>router.get</a:t>
            </a:r>
            <a:r>
              <a:rPr lang="en-CA" sz="1200" dirty="0"/>
              <a:t>('/', function (req, res) {</a:t>
            </a:r>
          </a:p>
          <a:p>
            <a:r>
              <a:rPr lang="en-CA" sz="1200" dirty="0"/>
              <a:t>    </a:t>
            </a:r>
            <a:r>
              <a:rPr lang="en-CA" sz="1200" dirty="0" err="1"/>
              <a:t>Matiere.getmatieres</a:t>
            </a:r>
            <a:r>
              <a:rPr lang="en-CA" sz="1200" dirty="0"/>
              <a:t>(function(</a:t>
            </a:r>
            <a:r>
              <a:rPr lang="en-CA" sz="1200" dirty="0" err="1"/>
              <a:t>err,rows</a:t>
            </a:r>
            <a:r>
              <a:rPr lang="en-CA" sz="1200" dirty="0"/>
              <a:t>){</a:t>
            </a:r>
          </a:p>
          <a:p>
            <a:r>
              <a:rPr lang="en-CA" sz="1200" dirty="0"/>
              <a:t>        if(err) {</a:t>
            </a:r>
          </a:p>
          <a:p>
            <a:r>
              <a:rPr lang="en-CA" sz="1200" dirty="0"/>
              <a:t>            </a:t>
            </a:r>
            <a:r>
              <a:rPr lang="en-CA" sz="1200" dirty="0" err="1"/>
              <a:t>res.status</a:t>
            </a:r>
            <a:r>
              <a:rPr lang="en-CA" sz="1200" dirty="0"/>
              <a:t>(400).json(err);</a:t>
            </a:r>
          </a:p>
          <a:p>
            <a:r>
              <a:rPr lang="en-CA" sz="1200" dirty="0"/>
              <a:t>        }</a:t>
            </a:r>
          </a:p>
          <a:p>
            <a:r>
              <a:rPr lang="en-CA" sz="1200" dirty="0"/>
              <a:t>        else</a:t>
            </a:r>
          </a:p>
          <a:p>
            <a:r>
              <a:rPr lang="en-CA" sz="1200" dirty="0"/>
              <a:t>        {</a:t>
            </a:r>
          </a:p>
          <a:p>
            <a:r>
              <a:rPr lang="en-CA" sz="1200" dirty="0"/>
              <a:t>            </a:t>
            </a:r>
            <a:r>
              <a:rPr lang="en-CA" sz="1200" dirty="0" err="1"/>
              <a:t>res.json</a:t>
            </a:r>
            <a:r>
              <a:rPr lang="en-CA" sz="1200" dirty="0"/>
              <a:t>(rows);</a:t>
            </a:r>
          </a:p>
          <a:p>
            <a:r>
              <a:rPr lang="en-CA" sz="1200" dirty="0"/>
              <a:t>        }</a:t>
            </a:r>
          </a:p>
          <a:p>
            <a:r>
              <a:rPr lang="en-CA" sz="1200" dirty="0"/>
              <a:t>    });</a:t>
            </a:r>
          </a:p>
          <a:p>
            <a:r>
              <a:rPr lang="en-CA" sz="1200" dirty="0"/>
              <a:t>});</a:t>
            </a:r>
          </a:p>
          <a:p>
            <a:endParaRPr lang="en-CA" sz="1200" dirty="0"/>
          </a:p>
          <a:p>
            <a:r>
              <a:rPr lang="en-CA" sz="1200" dirty="0" err="1"/>
              <a:t>router.post</a:t>
            </a:r>
            <a:r>
              <a:rPr lang="en-CA" sz="1200" dirty="0"/>
              <a:t>('/', function (req, res) {</a:t>
            </a:r>
          </a:p>
          <a:p>
            <a:r>
              <a:rPr lang="en-CA" sz="1200" dirty="0"/>
              <a:t>    </a:t>
            </a:r>
            <a:r>
              <a:rPr lang="en-CA" sz="1200" dirty="0" err="1"/>
              <a:t>Matiere.creatematiere</a:t>
            </a:r>
            <a:r>
              <a:rPr lang="en-CA" sz="1200" dirty="0"/>
              <a:t>(</a:t>
            </a:r>
            <a:r>
              <a:rPr lang="en-CA" sz="1200" dirty="0" err="1"/>
              <a:t>req.body,function</a:t>
            </a:r>
            <a:r>
              <a:rPr lang="en-CA" sz="1200" dirty="0"/>
              <a:t>(</a:t>
            </a:r>
            <a:r>
              <a:rPr lang="en-CA" sz="1200" dirty="0" err="1"/>
              <a:t>err,count</a:t>
            </a:r>
            <a:r>
              <a:rPr lang="en-CA" sz="1200" dirty="0"/>
              <a:t>){</a:t>
            </a:r>
          </a:p>
          <a:p>
            <a:r>
              <a:rPr lang="en-CA" sz="1200" dirty="0"/>
              <a:t>        if(err)</a:t>
            </a:r>
          </a:p>
          <a:p>
            <a:r>
              <a:rPr lang="en-CA" sz="1200" dirty="0"/>
              <a:t>        {</a:t>
            </a:r>
          </a:p>
          <a:p>
            <a:r>
              <a:rPr lang="en-CA" sz="1200" dirty="0"/>
              <a:t>            </a:t>
            </a:r>
            <a:r>
              <a:rPr lang="en-CA" sz="1200" dirty="0" err="1"/>
              <a:t>res.status</a:t>
            </a:r>
            <a:r>
              <a:rPr lang="en-CA" sz="1200" dirty="0"/>
              <a:t>(400).json(err);</a:t>
            </a:r>
          </a:p>
          <a:p>
            <a:r>
              <a:rPr lang="en-CA" sz="1200" dirty="0"/>
              <a:t>        }</a:t>
            </a:r>
          </a:p>
          <a:p>
            <a:r>
              <a:rPr lang="en-CA" sz="1200" dirty="0"/>
              <a:t>        else{</a:t>
            </a:r>
          </a:p>
          <a:p>
            <a:r>
              <a:rPr lang="en-CA" sz="1200" dirty="0"/>
              <a:t>            </a:t>
            </a:r>
            <a:r>
              <a:rPr lang="en-CA" sz="1200" dirty="0" err="1"/>
              <a:t>res.json</a:t>
            </a:r>
            <a:r>
              <a:rPr lang="en-CA" sz="1200" dirty="0"/>
              <a:t>(</a:t>
            </a:r>
            <a:r>
              <a:rPr lang="en-CA" sz="1200" dirty="0" err="1"/>
              <a:t>req.body</a:t>
            </a:r>
            <a:r>
              <a:rPr lang="en-CA" sz="1200" dirty="0"/>
              <a:t>);</a:t>
            </a:r>
          </a:p>
          <a:p>
            <a:r>
              <a:rPr lang="en-CA" sz="1200" dirty="0"/>
              <a:t>        }</a:t>
            </a:r>
          </a:p>
          <a:p>
            <a:r>
              <a:rPr lang="en-CA" sz="1200" dirty="0"/>
              <a:t>    });</a:t>
            </a:r>
          </a:p>
          <a:p>
            <a:r>
              <a:rPr lang="en-CA" sz="1200" dirty="0"/>
              <a:t>});</a:t>
            </a:r>
          </a:p>
          <a:p>
            <a:endParaRPr lang="en-CA" sz="1200" dirty="0"/>
          </a:p>
          <a:p>
            <a:r>
              <a:rPr lang="en-CA" sz="1200" dirty="0" err="1"/>
              <a:t>module.exports</a:t>
            </a:r>
            <a:r>
              <a:rPr lang="en-CA" sz="1200" dirty="0"/>
              <a:t> = router;</a:t>
            </a:r>
          </a:p>
        </p:txBody>
      </p:sp>
    </p:spTree>
    <p:extLst>
      <p:ext uri="{BB962C8B-B14F-4D97-AF65-F5344CB8AC3E}">
        <p14:creationId xmlns:p14="http://schemas.microsoft.com/office/powerpoint/2010/main" val="3931795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B0187-E2C9-47ED-AAD5-8C4FBB9D2A00}"/>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kern="1200">
                <a:solidFill>
                  <a:srgbClr val="FFFFFF"/>
                </a:solidFill>
                <a:latin typeface="+mj-lt"/>
                <a:ea typeface="+mj-ea"/>
                <a:cs typeface="+mj-cs"/>
              </a:rPr>
              <a:t>A simple example of an Express.js Node Web Server highlighting simple routing:</a:t>
            </a:r>
          </a:p>
        </p:txBody>
      </p:sp>
      <p:pic>
        <p:nvPicPr>
          <p:cNvPr id="4" name="Picture 3">
            <a:extLst>
              <a:ext uri="{FF2B5EF4-FFF2-40B4-BE49-F238E27FC236}">
                <a16:creationId xmlns:a16="http://schemas.microsoft.com/office/drawing/2014/main" id="{436518E3-60EA-42B4-8539-9331C6256E12}"/>
              </a:ext>
            </a:extLst>
          </p:cNvPr>
          <p:cNvPicPr>
            <a:picLocks noChangeAspect="1"/>
          </p:cNvPicPr>
          <p:nvPr/>
        </p:nvPicPr>
        <p:blipFill>
          <a:blip r:embed="rId2"/>
          <a:stretch>
            <a:fillRect/>
          </a:stretch>
        </p:blipFill>
        <p:spPr>
          <a:xfrm>
            <a:off x="5153822" y="991776"/>
            <a:ext cx="6553545" cy="4882390"/>
          </a:xfrm>
          <a:prstGeom prst="rect">
            <a:avLst/>
          </a:prstGeom>
        </p:spPr>
      </p:pic>
    </p:spTree>
    <p:extLst>
      <p:ext uri="{BB962C8B-B14F-4D97-AF65-F5344CB8AC3E}">
        <p14:creationId xmlns:p14="http://schemas.microsoft.com/office/powerpoint/2010/main" val="260282457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E0243-38E1-4318-A3D9-ADAB17CD5FD2}"/>
              </a:ext>
            </a:extLst>
          </p:cNvPr>
          <p:cNvSpPr>
            <a:spLocks noGrp="1"/>
          </p:cNvSpPr>
          <p:nvPr>
            <p:ph type="title"/>
          </p:nvPr>
        </p:nvSpPr>
        <p:spPr/>
        <p:txBody>
          <a:bodyPr>
            <a:normAutofit/>
          </a:bodyPr>
          <a:lstStyle/>
          <a:p>
            <a:r>
              <a:rPr lang="en-US" b="1" dirty="0"/>
              <a:t>How To Build MVC Architecture In Node Js Applications?</a:t>
            </a:r>
            <a:endParaRPr lang="en-CA" dirty="0"/>
          </a:p>
        </p:txBody>
      </p:sp>
      <p:sp>
        <p:nvSpPr>
          <p:cNvPr id="3" name="Content Placeholder 2">
            <a:extLst>
              <a:ext uri="{FF2B5EF4-FFF2-40B4-BE49-F238E27FC236}">
                <a16:creationId xmlns:a16="http://schemas.microsoft.com/office/drawing/2014/main" id="{29B09378-11B7-4B8C-9E42-BD395D9431C0}"/>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248570455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9C5D8-DBD6-41CC-98AA-DA09407CED16}"/>
              </a:ext>
            </a:extLst>
          </p:cNvPr>
          <p:cNvSpPr>
            <a:spLocks noGrp="1"/>
          </p:cNvSpPr>
          <p:nvPr>
            <p:ph type="title"/>
          </p:nvPr>
        </p:nvSpPr>
        <p:spPr>
          <a:xfrm>
            <a:off x="1879903" y="303578"/>
            <a:ext cx="8432191" cy="962513"/>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txBody>
          <a:bodyPr/>
          <a:lstStyle/>
          <a:p>
            <a:pPr algn="ctr"/>
            <a:r>
              <a:rPr lang="en-CA" dirty="0"/>
              <a:t>Understanding the Event Loop</a:t>
            </a:r>
          </a:p>
        </p:txBody>
      </p:sp>
      <p:pic>
        <p:nvPicPr>
          <p:cNvPr id="4" name="Picture 3">
            <a:extLst>
              <a:ext uri="{FF2B5EF4-FFF2-40B4-BE49-F238E27FC236}">
                <a16:creationId xmlns:a16="http://schemas.microsoft.com/office/drawing/2014/main" id="{ACBABF94-1B08-40B3-9BD2-CEDB07AD46DB}"/>
              </a:ext>
            </a:extLst>
          </p:cNvPr>
          <p:cNvPicPr>
            <a:picLocks noChangeAspect="1"/>
          </p:cNvPicPr>
          <p:nvPr/>
        </p:nvPicPr>
        <p:blipFill>
          <a:blip r:embed="rId2"/>
          <a:stretch>
            <a:fillRect/>
          </a:stretch>
        </p:blipFill>
        <p:spPr>
          <a:xfrm>
            <a:off x="2921607" y="1266091"/>
            <a:ext cx="6348781" cy="4937941"/>
          </a:xfrm>
          <a:prstGeom prst="rect">
            <a:avLst/>
          </a:prstGeom>
        </p:spPr>
      </p:pic>
    </p:spTree>
    <p:extLst>
      <p:ext uri="{BB962C8B-B14F-4D97-AF65-F5344CB8AC3E}">
        <p14:creationId xmlns:p14="http://schemas.microsoft.com/office/powerpoint/2010/main" val="186576328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9C5D8-DBD6-41CC-98AA-DA09407CED16}"/>
              </a:ext>
            </a:extLst>
          </p:cNvPr>
          <p:cNvSpPr>
            <a:spLocks noGrp="1"/>
          </p:cNvSpPr>
          <p:nvPr>
            <p:ph type="title"/>
          </p:nvPr>
        </p:nvSpPr>
        <p:spPr>
          <a:xfrm>
            <a:off x="1879903" y="303578"/>
            <a:ext cx="8432191" cy="962513"/>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txBody>
          <a:bodyPr/>
          <a:lstStyle/>
          <a:p>
            <a:pPr algn="ctr"/>
            <a:r>
              <a:rPr lang="en-CA" dirty="0"/>
              <a:t>Understanding the Event Loop</a:t>
            </a:r>
          </a:p>
        </p:txBody>
      </p:sp>
      <p:sp>
        <p:nvSpPr>
          <p:cNvPr id="3" name="Rectangle 2">
            <a:extLst>
              <a:ext uri="{FF2B5EF4-FFF2-40B4-BE49-F238E27FC236}">
                <a16:creationId xmlns:a16="http://schemas.microsoft.com/office/drawing/2014/main" id="{FC843B95-D4BF-4F3B-BE73-FE01E4706FD1}"/>
              </a:ext>
            </a:extLst>
          </p:cNvPr>
          <p:cNvSpPr/>
          <p:nvPr/>
        </p:nvSpPr>
        <p:spPr>
          <a:xfrm>
            <a:off x="1879902" y="1540722"/>
            <a:ext cx="8432191" cy="3970318"/>
          </a:xfrm>
          <a:prstGeom prst="rect">
            <a:avLst/>
          </a:prstGeom>
        </p:spPr>
        <p:txBody>
          <a:bodyPr wrap="square">
            <a:spAutoFit/>
          </a:bodyPr>
          <a:lstStyle/>
          <a:p>
            <a:pPr algn="just"/>
            <a:r>
              <a:rPr lang="en-US" sz="2800" b="0" i="1" dirty="0">
                <a:solidFill>
                  <a:srgbClr val="000000"/>
                </a:solidFill>
                <a:effectLst/>
                <a:latin typeface="Orienta"/>
              </a:rPr>
              <a:t>Event-loop is one of the most important features of </a:t>
            </a:r>
            <a:r>
              <a:rPr lang="en-US" sz="2800" b="0" i="1" dirty="0" err="1">
                <a:solidFill>
                  <a:srgbClr val="000000"/>
                </a:solidFill>
                <a:effectLst/>
                <a:latin typeface="Orienta"/>
              </a:rPr>
              <a:t>NodeJs</a:t>
            </a:r>
            <a:r>
              <a:rPr lang="en-US" sz="2800" b="0" i="1" dirty="0">
                <a:solidFill>
                  <a:srgbClr val="000000"/>
                </a:solidFill>
                <a:effectLst/>
                <a:latin typeface="Orienta"/>
              </a:rPr>
              <a:t> framework which also explains how exactly the code gets executed in the Node environment.</a:t>
            </a:r>
          </a:p>
          <a:p>
            <a:pPr algn="just"/>
            <a:endParaRPr lang="en-US" sz="2800" b="0" i="0" dirty="0">
              <a:solidFill>
                <a:srgbClr val="616161"/>
              </a:solidFill>
              <a:effectLst/>
              <a:latin typeface="Orienta"/>
            </a:endParaRPr>
          </a:p>
          <a:p>
            <a:pPr algn="just"/>
            <a:r>
              <a:rPr lang="en-US" sz="2800" b="0" i="0" dirty="0">
                <a:solidFill>
                  <a:srgbClr val="000000"/>
                </a:solidFill>
                <a:effectLst/>
                <a:latin typeface="Orienta"/>
              </a:rPr>
              <a:t>Event Loop comes with the </a:t>
            </a:r>
            <a:r>
              <a:rPr lang="en-US" sz="2800" b="1" i="0" dirty="0">
                <a:solidFill>
                  <a:srgbClr val="000000"/>
                </a:solidFill>
                <a:effectLst/>
                <a:latin typeface="Orienta"/>
              </a:rPr>
              <a:t>stack, some web APIs and callback queue</a:t>
            </a:r>
            <a:r>
              <a:rPr lang="en-US" sz="2800" b="0" i="0" dirty="0">
                <a:solidFill>
                  <a:srgbClr val="000000"/>
                </a:solidFill>
                <a:effectLst/>
                <a:latin typeface="Orienta"/>
              </a:rPr>
              <a:t>. </a:t>
            </a:r>
          </a:p>
          <a:p>
            <a:pPr algn="just"/>
            <a:endParaRPr lang="en-US" sz="2800" dirty="0">
              <a:solidFill>
                <a:srgbClr val="000000"/>
              </a:solidFill>
              <a:latin typeface="Orienta"/>
            </a:endParaRPr>
          </a:p>
          <a:p>
            <a:pPr algn="just"/>
            <a:r>
              <a:rPr lang="en-US" sz="2800" b="0" i="0" dirty="0">
                <a:solidFill>
                  <a:srgbClr val="000000"/>
                </a:solidFill>
                <a:effectLst/>
                <a:latin typeface="Orienta"/>
              </a:rPr>
              <a:t>The Event-loop is an endlessly running single-threaded loop.</a:t>
            </a:r>
            <a:endParaRPr lang="en-US" sz="2800" b="0" i="0" dirty="0">
              <a:solidFill>
                <a:srgbClr val="616161"/>
              </a:solidFill>
              <a:effectLst/>
              <a:latin typeface="Orienta"/>
            </a:endParaRPr>
          </a:p>
        </p:txBody>
      </p:sp>
    </p:spTree>
    <p:extLst>
      <p:ext uri="{BB962C8B-B14F-4D97-AF65-F5344CB8AC3E}">
        <p14:creationId xmlns:p14="http://schemas.microsoft.com/office/powerpoint/2010/main" val="10581672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5C35F-690F-4828-BBFD-99931659CEA1}"/>
              </a:ext>
            </a:extLst>
          </p:cNvPr>
          <p:cNvSpPr>
            <a:spLocks noGrp="1"/>
          </p:cNvSpPr>
          <p:nvPr>
            <p:ph type="title"/>
          </p:nvPr>
        </p:nvSpPr>
        <p:spPr>
          <a:xfrm>
            <a:off x="838200" y="0"/>
            <a:ext cx="10515600" cy="944929"/>
          </a:xfrm>
        </p:spPr>
        <p:txBody>
          <a:bodyPr/>
          <a:lstStyle/>
          <a:p>
            <a:r>
              <a:rPr lang="en-US" b="1" dirty="0"/>
              <a:t>How does the Node.js Framework work </a:t>
            </a:r>
            <a:endParaRPr lang="en-CA" dirty="0"/>
          </a:p>
        </p:txBody>
      </p:sp>
      <p:sp>
        <p:nvSpPr>
          <p:cNvPr id="3" name="Content Placeholder 2">
            <a:extLst>
              <a:ext uri="{FF2B5EF4-FFF2-40B4-BE49-F238E27FC236}">
                <a16:creationId xmlns:a16="http://schemas.microsoft.com/office/drawing/2014/main" id="{840163E9-BB74-4ECA-8AEC-184762873C41}"/>
              </a:ext>
            </a:extLst>
          </p:cNvPr>
          <p:cNvSpPr>
            <a:spLocks noGrp="1"/>
          </p:cNvSpPr>
          <p:nvPr>
            <p:ph idx="1"/>
          </p:nvPr>
        </p:nvSpPr>
        <p:spPr>
          <a:xfrm>
            <a:off x="838200" y="944929"/>
            <a:ext cx="10515600" cy="4735025"/>
          </a:xfrm>
        </p:spPr>
        <p:txBody>
          <a:bodyPr>
            <a:normAutofit fontScale="85000" lnSpcReduction="20000"/>
          </a:bodyPr>
          <a:lstStyle/>
          <a:p>
            <a:r>
              <a:rPr lang="en-US" dirty="0"/>
              <a:t>When we run a new chunk of code, it goes onto the stack for execution -- here is the twist which brings this whole non-blocking I/O model concept into the ground.</a:t>
            </a:r>
          </a:p>
          <a:p>
            <a:r>
              <a:rPr lang="en-US" dirty="0"/>
              <a:t>If a block of code that is going to be executed is an AJAX request, DOM operation or any other  timeout function, then it is going to take time and Node.js is an asynchronous programming language so it’s not going to wait for the response of the AJAX call or for that matter the timeout function to get over completely, instead what it will do is, the respective chunk of code will move to callback queue which works on FIFO.</a:t>
            </a:r>
          </a:p>
          <a:p>
            <a:r>
              <a:rPr lang="en-US" dirty="0"/>
              <a:t>Meanwhile, the event-loop which has only one job to do is to check whether the stack is empty or executing any other block of code. The moment the event loop finds stack empty it moves the very first item queued in the callback queue to the stack and the process keeps repeating.</a:t>
            </a:r>
          </a:p>
          <a:p>
            <a:r>
              <a:rPr lang="en-US" dirty="0"/>
              <a:t>This is how Node.js manages to be a non-blocking I/O system and single-threaded at the same time which eventually makes it a very powerful, lightweight and efficient model.</a:t>
            </a:r>
          </a:p>
          <a:p>
            <a:pPr marL="0" indent="0">
              <a:buNone/>
            </a:pPr>
            <a:endParaRPr lang="en-CA" dirty="0"/>
          </a:p>
        </p:txBody>
      </p:sp>
    </p:spTree>
    <p:extLst>
      <p:ext uri="{BB962C8B-B14F-4D97-AF65-F5344CB8AC3E}">
        <p14:creationId xmlns:p14="http://schemas.microsoft.com/office/powerpoint/2010/main" val="105500296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09693-22C7-4F8E-8BC1-67DC2DEE0F22}"/>
              </a:ext>
            </a:extLst>
          </p:cNvPr>
          <p:cNvSpPr>
            <a:spLocks noGrp="1"/>
          </p:cNvSpPr>
          <p:nvPr>
            <p:ph type="title"/>
          </p:nvPr>
        </p:nvSpPr>
        <p:spPr>
          <a:xfrm>
            <a:off x="504245" y="219057"/>
            <a:ext cx="10515600" cy="962513"/>
          </a:xfrm>
        </p:spPr>
        <p:txBody>
          <a:bodyPr/>
          <a:lstStyle/>
          <a:p>
            <a:r>
              <a:rPr lang="en-US" b="1" dirty="0"/>
              <a:t>Powered by </a:t>
            </a:r>
            <a:r>
              <a:rPr lang="en-US" b="1" dirty="0" err="1"/>
              <a:t>Javascript</a:t>
            </a:r>
            <a:r>
              <a:rPr lang="en-US" b="1" dirty="0"/>
              <a:t> V8 ENGINE</a:t>
            </a:r>
            <a:r>
              <a:rPr lang="en-US" dirty="0"/>
              <a:t> :</a:t>
            </a:r>
            <a:endParaRPr lang="en-CA" dirty="0"/>
          </a:p>
        </p:txBody>
      </p:sp>
      <p:sp>
        <p:nvSpPr>
          <p:cNvPr id="3" name="Content Placeholder 2">
            <a:extLst>
              <a:ext uri="{FF2B5EF4-FFF2-40B4-BE49-F238E27FC236}">
                <a16:creationId xmlns:a16="http://schemas.microsoft.com/office/drawing/2014/main" id="{A3A5BF5C-09C5-417E-87E3-A6BE4258590A}"/>
              </a:ext>
            </a:extLst>
          </p:cNvPr>
          <p:cNvSpPr>
            <a:spLocks noGrp="1"/>
          </p:cNvSpPr>
          <p:nvPr>
            <p:ph idx="1"/>
          </p:nvPr>
        </p:nvSpPr>
        <p:spPr>
          <a:xfrm>
            <a:off x="289560" y="1181570"/>
            <a:ext cx="10515600" cy="4351338"/>
          </a:xfrm>
        </p:spPr>
        <p:txBody>
          <a:bodyPr>
            <a:normAutofit lnSpcReduction="10000"/>
          </a:bodyPr>
          <a:lstStyle/>
          <a:p>
            <a:r>
              <a:rPr lang="en-US" dirty="0"/>
              <a:t>The core functionalities of </a:t>
            </a:r>
            <a:r>
              <a:rPr lang="en-US" dirty="0" err="1"/>
              <a:t>NodeJs</a:t>
            </a:r>
            <a:r>
              <a:rPr lang="en-US" dirty="0"/>
              <a:t> reside in the JAVASCRIPT library.</a:t>
            </a:r>
          </a:p>
          <a:p>
            <a:r>
              <a:rPr lang="en-US" dirty="0"/>
              <a:t> The </a:t>
            </a:r>
            <a:r>
              <a:rPr lang="en-US" dirty="0" err="1"/>
              <a:t>NodeJs</a:t>
            </a:r>
            <a:r>
              <a:rPr lang="en-US" dirty="0"/>
              <a:t> bindings are written in </a:t>
            </a:r>
            <a:r>
              <a:rPr lang="en-US" dirty="0" err="1"/>
              <a:t>c++</a:t>
            </a:r>
            <a:r>
              <a:rPr lang="en-US" dirty="0"/>
              <a:t>  which connect these technologies to others and to the operating system.</a:t>
            </a:r>
          </a:p>
          <a:p>
            <a:r>
              <a:rPr lang="en-US" dirty="0" err="1"/>
              <a:t>NodeJs</a:t>
            </a:r>
            <a:r>
              <a:rPr lang="en-US" dirty="0"/>
              <a:t> uses the </a:t>
            </a:r>
            <a:r>
              <a:rPr lang="en-US" b="1" i="1" dirty="0" err="1"/>
              <a:t>libuv</a:t>
            </a:r>
            <a:r>
              <a:rPr lang="en-US" dirty="0"/>
              <a:t> library to handle all the </a:t>
            </a:r>
            <a:r>
              <a:rPr lang="en-US" b="1" dirty="0"/>
              <a:t>async</a:t>
            </a:r>
            <a:r>
              <a:rPr lang="en-US" dirty="0"/>
              <a:t> operations. </a:t>
            </a:r>
            <a:r>
              <a:rPr lang="en-US" b="1" dirty="0" err="1"/>
              <a:t>libuv</a:t>
            </a:r>
            <a:r>
              <a:rPr lang="en-US" b="1" dirty="0"/>
              <a:t> (Unicorn Velociraptor Library)</a:t>
            </a:r>
            <a:r>
              <a:rPr lang="en-US" dirty="0"/>
              <a:t> is a multi-platform C library which provides support for asynchronous I/O events for </a:t>
            </a:r>
            <a:r>
              <a:rPr lang="en-US" b="1" dirty="0"/>
              <a:t>windows</a:t>
            </a:r>
            <a:r>
              <a:rPr lang="en-US" dirty="0"/>
              <a:t> and </a:t>
            </a:r>
            <a:r>
              <a:rPr lang="en-US" b="1" dirty="0"/>
              <a:t>POSIX</a:t>
            </a:r>
            <a:r>
              <a:rPr lang="en-US" dirty="0"/>
              <a:t> based system such as macOS, Linux, and UNIX.</a:t>
            </a:r>
          </a:p>
          <a:p>
            <a:r>
              <a:rPr lang="en-US" dirty="0" err="1"/>
              <a:t>NodeJs</a:t>
            </a:r>
            <a:r>
              <a:rPr lang="en-US" dirty="0"/>
              <a:t> runs on JAVASCRIPT  V8 engine which was primarily designed for Google Chrome. The V8 engine is written in C++ and compiles JavaScript code to machine language.</a:t>
            </a:r>
          </a:p>
          <a:p>
            <a:endParaRPr lang="en-CA" dirty="0"/>
          </a:p>
        </p:txBody>
      </p:sp>
    </p:spTree>
    <p:extLst>
      <p:ext uri="{BB962C8B-B14F-4D97-AF65-F5344CB8AC3E}">
        <p14:creationId xmlns:p14="http://schemas.microsoft.com/office/powerpoint/2010/main" val="32450554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35D61A1-8484-4749-8AD0-A3455E075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227977-04F5-4027-8D90-013A3E0D8B4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0" i="0">
                <a:effectLst/>
              </a:rPr>
              <a:t>Building JavaScript Microservices with Node.js</a:t>
            </a:r>
            <a:endParaRPr lang="en-US"/>
          </a:p>
        </p:txBody>
      </p:sp>
      <p:sp>
        <p:nvSpPr>
          <p:cNvPr id="73" name="Rounded Rectangle 5">
            <a:extLst>
              <a:ext uri="{FF2B5EF4-FFF2-40B4-BE49-F238E27FC236}">
                <a16:creationId xmlns:a16="http://schemas.microsoft.com/office/drawing/2014/main" id="{1447903E-2B66-479D-959B-F2EBB2CC9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mUCiZxpOc_8QJwGWjnL-3laEHBvVPsWFUUaaqEwngtHx6dvVh4OCSHt930RA_L321CXXwCN0MkX_duBXkbyACYCVNsBFUCM09cLYxG3Q8hp0AkaSIdo4e_LyZfPj-EFr9davE6U5">
            <a:extLst>
              <a:ext uri="{FF2B5EF4-FFF2-40B4-BE49-F238E27FC236}">
                <a16:creationId xmlns:a16="http://schemas.microsoft.com/office/drawing/2014/main" id="{73960B68-391A-441A-972B-BBE7DF6E40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48" r="1" b="1"/>
          <a:stretch/>
        </p:blipFill>
        <p:spPr bwMode="auto">
          <a:xfrm>
            <a:off x="1158240" y="2149222"/>
            <a:ext cx="9875520" cy="372160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13144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35D61A1-8484-4749-8AD0-A3455E075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227977-04F5-4027-8D90-013A3E0D8B4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0" i="0" dirty="0">
                <a:effectLst/>
              </a:rPr>
              <a:t>Building JavaScript Microservices with Node.js</a:t>
            </a:r>
            <a:endParaRPr lang="en-US" dirty="0"/>
          </a:p>
        </p:txBody>
      </p:sp>
      <p:sp>
        <p:nvSpPr>
          <p:cNvPr id="73" name="Rounded Rectangle 5">
            <a:extLst>
              <a:ext uri="{FF2B5EF4-FFF2-40B4-BE49-F238E27FC236}">
                <a16:creationId xmlns:a16="http://schemas.microsoft.com/office/drawing/2014/main" id="{1447903E-2B66-479D-959B-F2EBB2CC9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D371816-7702-44E8-825E-46FB118EAD77}"/>
              </a:ext>
            </a:extLst>
          </p:cNvPr>
          <p:cNvSpPr txBox="1"/>
          <p:nvPr/>
        </p:nvSpPr>
        <p:spPr>
          <a:xfrm>
            <a:off x="1191491" y="1886367"/>
            <a:ext cx="9809018" cy="4247317"/>
          </a:xfrm>
          <a:prstGeom prst="rect">
            <a:avLst/>
          </a:prstGeom>
          <a:noFill/>
        </p:spPr>
        <p:txBody>
          <a:bodyPr wrap="square">
            <a:spAutoFit/>
          </a:bodyPr>
          <a:lstStyle/>
          <a:p>
            <a:pPr algn="l"/>
            <a:r>
              <a:rPr lang="en-US" b="0" i="0" dirty="0">
                <a:solidFill>
                  <a:srgbClr val="002060"/>
                </a:solidFill>
                <a:effectLst/>
                <a:latin typeface="Whitney SSm A"/>
              </a:rPr>
              <a:t>When your JavaScript application grows in size you start facing challenges with maintaining the code, fixing bugs, and implementing new features. Also, adding new developers to the project becomes complicated.</a:t>
            </a:r>
          </a:p>
          <a:p>
            <a:pPr algn="l"/>
            <a:endParaRPr lang="en-US" b="0" i="0" dirty="0">
              <a:solidFill>
                <a:srgbClr val="002060"/>
              </a:solidFill>
              <a:effectLst/>
              <a:latin typeface="Whitney SSm A"/>
            </a:endParaRPr>
          </a:p>
          <a:p>
            <a:pPr algn="l"/>
            <a:r>
              <a:rPr lang="en-US" b="0" i="0" dirty="0">
                <a:solidFill>
                  <a:srgbClr val="002060"/>
                </a:solidFill>
                <a:effectLst/>
                <a:latin typeface="Whitney SSm A"/>
              </a:rPr>
              <a:t>Applications are built from pieces, like packages and modules, but at some point those structures aren’t enough to reduce the size and complexity of the application. The idea behind distributed systems is to break big, monolithic designs into small, independent programs which communicate with each other to exchange data and perform operations.</a:t>
            </a:r>
          </a:p>
          <a:p>
            <a:pPr algn="l"/>
            <a:endParaRPr lang="en-US" b="0" i="0" dirty="0">
              <a:solidFill>
                <a:srgbClr val="002060"/>
              </a:solidFill>
              <a:effectLst/>
              <a:latin typeface="Whitney SSm A"/>
            </a:endParaRPr>
          </a:p>
          <a:p>
            <a:pPr algn="l"/>
            <a:r>
              <a:rPr lang="en-US" b="0" i="0" dirty="0">
                <a:solidFill>
                  <a:srgbClr val="002060"/>
                </a:solidFill>
                <a:effectLst/>
                <a:latin typeface="Whitney SSm A"/>
              </a:rPr>
              <a:t>One of the many variants of distributed systems is the microservices architecture, which structures an application as a collection of loosely coupled services. Services are fine-grained and the communication protocols are lightweight (like the HTTP protocol).</a:t>
            </a:r>
          </a:p>
          <a:p>
            <a:pPr algn="l"/>
            <a:endParaRPr lang="en-US" b="0" i="0" dirty="0">
              <a:solidFill>
                <a:srgbClr val="002060"/>
              </a:solidFill>
              <a:effectLst/>
              <a:latin typeface="Whitney SSm A"/>
            </a:endParaRPr>
          </a:p>
          <a:p>
            <a:pPr algn="l"/>
            <a:r>
              <a:rPr lang="en-US" b="0" i="0" dirty="0">
                <a:solidFill>
                  <a:srgbClr val="002060"/>
                </a:solidFill>
                <a:effectLst/>
                <a:latin typeface="Whitney SSm A"/>
              </a:rPr>
              <a:t>There are few things worth emphasizing about the superiority of microservices, and distributed systems generally, over monolithic architecture:</a:t>
            </a:r>
          </a:p>
        </p:txBody>
      </p:sp>
    </p:spTree>
    <p:extLst>
      <p:ext uri="{BB962C8B-B14F-4D97-AF65-F5344CB8AC3E}">
        <p14:creationId xmlns:p14="http://schemas.microsoft.com/office/powerpoint/2010/main" val="307772711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35D61A1-8484-4749-8AD0-A3455E075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227977-04F5-4027-8D90-013A3E0D8B4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0" i="0" dirty="0">
                <a:effectLst/>
              </a:rPr>
              <a:t>Building JavaScript Microservices with Node.js</a:t>
            </a:r>
            <a:endParaRPr lang="en-US" dirty="0"/>
          </a:p>
        </p:txBody>
      </p:sp>
      <p:sp>
        <p:nvSpPr>
          <p:cNvPr id="73" name="Rounded Rectangle 5">
            <a:extLst>
              <a:ext uri="{FF2B5EF4-FFF2-40B4-BE49-F238E27FC236}">
                <a16:creationId xmlns:a16="http://schemas.microsoft.com/office/drawing/2014/main" id="{1447903E-2B66-479D-959B-F2EBB2CC9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D371816-7702-44E8-825E-46FB118EAD77}"/>
              </a:ext>
            </a:extLst>
          </p:cNvPr>
          <p:cNvSpPr txBox="1"/>
          <p:nvPr/>
        </p:nvSpPr>
        <p:spPr>
          <a:xfrm>
            <a:off x="1191491" y="1886367"/>
            <a:ext cx="9809018" cy="3788858"/>
          </a:xfrm>
          <a:prstGeom prst="rect">
            <a:avLst/>
          </a:prstGeom>
          <a:noFill/>
        </p:spPr>
        <p:txBody>
          <a:bodyPr wrap="square">
            <a:spAutoFit/>
          </a:bodyPr>
          <a:lstStyle/>
          <a:p>
            <a:pPr algn="l">
              <a:lnSpc>
                <a:spcPct val="150000"/>
              </a:lnSpc>
              <a:buFont typeface="Arial" panose="020B0604020202020204" pitchFamily="34" charset="0"/>
              <a:buChar char="•"/>
            </a:pPr>
            <a:r>
              <a:rPr lang="en-US" b="0" i="0" dirty="0">
                <a:solidFill>
                  <a:srgbClr val="0070C0"/>
                </a:solidFill>
                <a:effectLst/>
                <a:latin typeface="Whitney SSm A"/>
              </a:rPr>
              <a:t>Modularity – responsibility for specific operations is assigned to separate pieces of the application</a:t>
            </a:r>
          </a:p>
          <a:p>
            <a:pPr algn="l">
              <a:lnSpc>
                <a:spcPct val="150000"/>
              </a:lnSpc>
              <a:buFont typeface="Arial" panose="020B0604020202020204" pitchFamily="34" charset="0"/>
              <a:buChar char="•"/>
            </a:pPr>
            <a:r>
              <a:rPr lang="en-US" b="0" i="0" dirty="0">
                <a:solidFill>
                  <a:srgbClr val="0070C0"/>
                </a:solidFill>
                <a:effectLst/>
                <a:latin typeface="Whitney SSm A"/>
              </a:rPr>
              <a:t>Uniformity – microservices interfaces (API endpoints) consist of a base URI identifying a data object and standard HTTP methods (GET, POST, PUT, PATCH and DELETE) used to manipulate the object</a:t>
            </a:r>
          </a:p>
          <a:p>
            <a:pPr algn="l">
              <a:lnSpc>
                <a:spcPct val="150000"/>
              </a:lnSpc>
              <a:buFont typeface="Arial" panose="020B0604020202020204" pitchFamily="34" charset="0"/>
              <a:buChar char="•"/>
            </a:pPr>
            <a:r>
              <a:rPr lang="en-US" b="0" i="0" dirty="0">
                <a:solidFill>
                  <a:srgbClr val="0070C0"/>
                </a:solidFill>
                <a:effectLst/>
                <a:latin typeface="Whitney SSm A"/>
              </a:rPr>
              <a:t>Robustness – component failures cause only the absence or reduction of a specific unit of functionality</a:t>
            </a:r>
          </a:p>
          <a:p>
            <a:pPr algn="l">
              <a:lnSpc>
                <a:spcPct val="150000"/>
              </a:lnSpc>
              <a:buFont typeface="Arial" panose="020B0604020202020204" pitchFamily="34" charset="0"/>
              <a:buChar char="•"/>
            </a:pPr>
            <a:r>
              <a:rPr lang="en-US" b="0" i="0" dirty="0">
                <a:solidFill>
                  <a:srgbClr val="0070C0"/>
                </a:solidFill>
                <a:effectLst/>
                <a:latin typeface="Whitney SSm A"/>
              </a:rPr>
              <a:t>Maintainability – system components can be modified and deployed independently</a:t>
            </a:r>
          </a:p>
          <a:p>
            <a:pPr algn="l">
              <a:lnSpc>
                <a:spcPct val="150000"/>
              </a:lnSpc>
              <a:buFont typeface="Arial" panose="020B0604020202020204" pitchFamily="34" charset="0"/>
              <a:buChar char="•"/>
            </a:pPr>
            <a:r>
              <a:rPr lang="en-US" b="0" i="0" dirty="0">
                <a:solidFill>
                  <a:srgbClr val="0070C0"/>
                </a:solidFill>
                <a:effectLst/>
                <a:latin typeface="Whitney SSm A"/>
              </a:rPr>
              <a:t>Scalability –  instances of a service can be added or removed to respond to changes in demand.</a:t>
            </a:r>
          </a:p>
          <a:p>
            <a:pPr algn="l">
              <a:lnSpc>
                <a:spcPct val="150000"/>
              </a:lnSpc>
              <a:buFont typeface="Arial" panose="020B0604020202020204" pitchFamily="34" charset="0"/>
              <a:buChar char="•"/>
            </a:pPr>
            <a:r>
              <a:rPr lang="en-US" b="0" i="0" dirty="0">
                <a:solidFill>
                  <a:srgbClr val="0070C0"/>
                </a:solidFill>
                <a:effectLst/>
                <a:latin typeface="Whitney SSm A"/>
              </a:rPr>
              <a:t>Availability – new features can be added to the system while maintaining 100% availability.</a:t>
            </a:r>
          </a:p>
          <a:p>
            <a:pPr algn="l">
              <a:lnSpc>
                <a:spcPct val="150000"/>
              </a:lnSpc>
              <a:buFont typeface="Arial" panose="020B0604020202020204" pitchFamily="34" charset="0"/>
              <a:buChar char="•"/>
            </a:pPr>
            <a:r>
              <a:rPr lang="en-US" b="0" i="0" dirty="0">
                <a:solidFill>
                  <a:srgbClr val="0070C0"/>
                </a:solidFill>
                <a:effectLst/>
                <a:latin typeface="Whitney SSm A"/>
              </a:rPr>
              <a:t>Testability – new solutions can be tested directly in the “battlefield of production” by implementing them for restricted segments of users to see how they behave in real life.</a:t>
            </a:r>
          </a:p>
        </p:txBody>
      </p:sp>
    </p:spTree>
    <p:extLst>
      <p:ext uri="{BB962C8B-B14F-4D97-AF65-F5344CB8AC3E}">
        <p14:creationId xmlns:p14="http://schemas.microsoft.com/office/powerpoint/2010/main" val="143944929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35D61A1-8484-4749-8AD0-A3455E075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227977-04F5-4027-8D90-013A3E0D8B4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0" i="0" dirty="0">
                <a:effectLst/>
              </a:rPr>
              <a:t>Building JavaScript Microservices with Node.js</a:t>
            </a:r>
            <a:endParaRPr lang="en-US" dirty="0"/>
          </a:p>
        </p:txBody>
      </p:sp>
      <p:sp>
        <p:nvSpPr>
          <p:cNvPr id="73" name="Rounded Rectangle 5">
            <a:extLst>
              <a:ext uri="{FF2B5EF4-FFF2-40B4-BE49-F238E27FC236}">
                <a16:creationId xmlns:a16="http://schemas.microsoft.com/office/drawing/2014/main" id="{1447903E-2B66-479D-959B-F2EBB2CC9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D371816-7702-44E8-825E-46FB118EAD77}"/>
              </a:ext>
            </a:extLst>
          </p:cNvPr>
          <p:cNvSpPr txBox="1"/>
          <p:nvPr/>
        </p:nvSpPr>
        <p:spPr>
          <a:xfrm>
            <a:off x="1191491" y="2055813"/>
            <a:ext cx="9809018" cy="1711366"/>
          </a:xfrm>
          <a:prstGeom prst="rect">
            <a:avLst/>
          </a:prstGeom>
          <a:noFill/>
        </p:spPr>
        <p:txBody>
          <a:bodyPr wrap="square">
            <a:spAutoFit/>
          </a:bodyPr>
          <a:lstStyle/>
          <a:p>
            <a:pPr algn="l">
              <a:lnSpc>
                <a:spcPct val="150000"/>
              </a:lnSpc>
              <a:buFont typeface="Arial" panose="020B0604020202020204" pitchFamily="34" charset="0"/>
              <a:buChar char="•"/>
            </a:pPr>
            <a:r>
              <a:rPr lang="en-US" b="0" i="0" dirty="0">
                <a:solidFill>
                  <a:srgbClr val="0D112B"/>
                </a:solidFill>
                <a:effectLst/>
                <a:latin typeface="Whitney SSm A"/>
              </a:rPr>
              <a:t>In addition, every microservice can be written using the language, technique, or framework that’s most appropriate to the tasks it will perform. </a:t>
            </a:r>
          </a:p>
          <a:p>
            <a:pPr algn="l">
              <a:lnSpc>
                <a:spcPct val="150000"/>
              </a:lnSpc>
              <a:buFont typeface="Arial" panose="020B0604020202020204" pitchFamily="34" charset="0"/>
              <a:buChar char="•"/>
            </a:pPr>
            <a:r>
              <a:rPr lang="en-US" b="0" i="0" dirty="0">
                <a:solidFill>
                  <a:srgbClr val="0D112B"/>
                </a:solidFill>
                <a:effectLst/>
                <a:latin typeface="Whitney SSm A"/>
              </a:rPr>
              <a:t>The only feature that is necessary is the ability to publish </a:t>
            </a:r>
            <a:r>
              <a:rPr lang="en-US" b="0" i="0" u="none" strike="noStrike" dirty="0">
                <a:effectLst/>
                <a:latin typeface="Whitney SSm A"/>
                <a:hlinkClick r:id="rId2"/>
              </a:rPr>
              <a:t>RESTful</a:t>
            </a:r>
            <a:r>
              <a:rPr lang="en-US" b="0" i="0" dirty="0">
                <a:solidFill>
                  <a:srgbClr val="0D112B"/>
                </a:solidFill>
                <a:effectLst/>
                <a:latin typeface="Whitney SSm A"/>
              </a:rPr>
              <a:t> APIs for communication with other services.</a:t>
            </a:r>
            <a:endParaRPr lang="en-US" b="0" i="0" dirty="0">
              <a:solidFill>
                <a:srgbClr val="0070C0"/>
              </a:solidFill>
              <a:effectLst/>
              <a:latin typeface="Whitney SSm A"/>
            </a:endParaRPr>
          </a:p>
        </p:txBody>
      </p:sp>
    </p:spTree>
    <p:extLst>
      <p:ext uri="{BB962C8B-B14F-4D97-AF65-F5344CB8AC3E}">
        <p14:creationId xmlns:p14="http://schemas.microsoft.com/office/powerpoint/2010/main" val="79540659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7ACF-7952-447C-826F-78C4F0022BA4}"/>
              </a:ext>
            </a:extLst>
          </p:cNvPr>
          <p:cNvSpPr>
            <a:spLocks noGrp="1"/>
          </p:cNvSpPr>
          <p:nvPr>
            <p:ph type="title"/>
          </p:nvPr>
        </p:nvSpPr>
        <p:spPr>
          <a:xfrm>
            <a:off x="838200" y="365126"/>
            <a:ext cx="10515600" cy="709696"/>
          </a:xfrm>
          <a:solidFill>
            <a:schemeClr val="accent1">
              <a:lumMod val="40000"/>
              <a:lumOff val="60000"/>
            </a:schemeClr>
          </a:solidFill>
        </p:spPr>
        <p:txBody>
          <a:bodyPr/>
          <a:lstStyle/>
          <a:p>
            <a:r>
              <a:rPr lang="en-CA" dirty="0"/>
              <a:t>Course Project:</a:t>
            </a:r>
          </a:p>
        </p:txBody>
      </p:sp>
      <p:sp>
        <p:nvSpPr>
          <p:cNvPr id="3" name="Content Placeholder 2">
            <a:extLst>
              <a:ext uri="{FF2B5EF4-FFF2-40B4-BE49-F238E27FC236}">
                <a16:creationId xmlns:a16="http://schemas.microsoft.com/office/drawing/2014/main" id="{4FD5ADCF-CBB3-44DD-9A64-A82AB19E42DB}"/>
              </a:ext>
            </a:extLst>
          </p:cNvPr>
          <p:cNvSpPr>
            <a:spLocks noGrp="1"/>
          </p:cNvSpPr>
          <p:nvPr>
            <p:ph idx="1"/>
          </p:nvPr>
        </p:nvSpPr>
        <p:spPr>
          <a:xfrm>
            <a:off x="838200" y="1275347"/>
            <a:ext cx="10515600" cy="4901616"/>
          </a:xfrm>
        </p:spPr>
        <p:txBody>
          <a:bodyPr/>
          <a:lstStyle/>
          <a:p>
            <a:r>
              <a:rPr lang="en-CA" dirty="0"/>
              <a:t>You work in teams of up to 4 people.</a:t>
            </a:r>
          </a:p>
          <a:p>
            <a:r>
              <a:rPr lang="en-CA" dirty="0"/>
              <a:t>The deliverable is NODE.js based WEB application implemented using the tools and methods we are covering in class.</a:t>
            </a:r>
          </a:p>
          <a:p>
            <a:r>
              <a:rPr lang="en-CA" dirty="0"/>
              <a:t>You may use either Model View Controller format.</a:t>
            </a:r>
          </a:p>
          <a:p>
            <a:r>
              <a:rPr lang="en-CA" dirty="0"/>
              <a:t>Or Web Services API format</a:t>
            </a:r>
          </a:p>
          <a:p>
            <a:r>
              <a:rPr lang="en-CA" dirty="0"/>
              <a:t>You may use either SQLite or MONGO as your Backend data store.</a:t>
            </a:r>
          </a:p>
          <a:p>
            <a:r>
              <a:rPr lang="en-CA" dirty="0"/>
              <a:t>Your project should PRESENT an interesting business concept which would be of interest to people to use and pay for.</a:t>
            </a:r>
          </a:p>
        </p:txBody>
      </p:sp>
    </p:spTree>
    <p:extLst>
      <p:ext uri="{BB962C8B-B14F-4D97-AF65-F5344CB8AC3E}">
        <p14:creationId xmlns:p14="http://schemas.microsoft.com/office/powerpoint/2010/main" val="1568466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FD53-C67D-4CA5-A14E-0614CC0AEC5F}"/>
              </a:ext>
            </a:extLst>
          </p:cNvPr>
          <p:cNvSpPr>
            <a:spLocks noGrp="1"/>
          </p:cNvSpPr>
          <p:nvPr>
            <p:ph type="title"/>
          </p:nvPr>
        </p:nvSpPr>
        <p:spPr>
          <a:xfrm>
            <a:off x="838200" y="365126"/>
            <a:ext cx="10515600" cy="931660"/>
          </a:xfrm>
          <a:solidFill>
            <a:schemeClr val="accent3"/>
          </a:solidFill>
        </p:spPr>
        <p:txBody>
          <a:bodyPr/>
          <a:lstStyle/>
          <a:p>
            <a:r>
              <a:rPr lang="en-CA" dirty="0"/>
              <a:t>What is the INTERNET:</a:t>
            </a:r>
          </a:p>
        </p:txBody>
      </p:sp>
      <p:sp>
        <p:nvSpPr>
          <p:cNvPr id="3" name="Content Placeholder 2">
            <a:extLst>
              <a:ext uri="{FF2B5EF4-FFF2-40B4-BE49-F238E27FC236}">
                <a16:creationId xmlns:a16="http://schemas.microsoft.com/office/drawing/2014/main" id="{18F3FC98-DB22-48AF-ADCD-95EA911593BB}"/>
              </a:ext>
            </a:extLst>
          </p:cNvPr>
          <p:cNvSpPr>
            <a:spLocks noGrp="1"/>
          </p:cNvSpPr>
          <p:nvPr>
            <p:ph idx="1"/>
          </p:nvPr>
        </p:nvSpPr>
        <p:spPr>
          <a:xfrm>
            <a:off x="838200" y="1471353"/>
            <a:ext cx="10515600" cy="4705610"/>
          </a:xfrm>
        </p:spPr>
        <p:txBody>
          <a:bodyPr/>
          <a:lstStyle/>
          <a:p>
            <a:r>
              <a:rPr lang="en-CA" dirty="0"/>
              <a:t>GO and take some Lynda.com course basic TCP/IP Networking</a:t>
            </a:r>
          </a:p>
          <a:p>
            <a:r>
              <a:rPr lang="en-CA" dirty="0"/>
              <a:t>What is the Internet:</a:t>
            </a:r>
          </a:p>
          <a:p>
            <a:r>
              <a:rPr lang="en-CA" dirty="0"/>
              <a:t>It is a SET of Internet-Protocol connecting computers which are Packet Forwarding Router. This forwarding happens due to the operation of the Domain Name Server System.</a:t>
            </a:r>
          </a:p>
        </p:txBody>
      </p:sp>
    </p:spTree>
    <p:extLst>
      <p:ext uri="{BB962C8B-B14F-4D97-AF65-F5344CB8AC3E}">
        <p14:creationId xmlns:p14="http://schemas.microsoft.com/office/powerpoint/2010/main" val="391264444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7ACF-7952-447C-826F-78C4F0022BA4}"/>
              </a:ext>
            </a:extLst>
          </p:cNvPr>
          <p:cNvSpPr>
            <a:spLocks noGrp="1"/>
          </p:cNvSpPr>
          <p:nvPr>
            <p:ph type="title"/>
          </p:nvPr>
        </p:nvSpPr>
        <p:spPr>
          <a:xfrm>
            <a:off x="838200" y="365126"/>
            <a:ext cx="10515600" cy="709696"/>
          </a:xfrm>
          <a:solidFill>
            <a:schemeClr val="accent1">
              <a:lumMod val="40000"/>
              <a:lumOff val="60000"/>
            </a:schemeClr>
          </a:solidFill>
        </p:spPr>
        <p:txBody>
          <a:bodyPr/>
          <a:lstStyle/>
          <a:p>
            <a:r>
              <a:rPr lang="en-CA" dirty="0"/>
              <a:t>Course Project: What you are to do right now:</a:t>
            </a:r>
          </a:p>
        </p:txBody>
      </p:sp>
      <p:sp>
        <p:nvSpPr>
          <p:cNvPr id="3" name="Content Placeholder 2">
            <a:extLst>
              <a:ext uri="{FF2B5EF4-FFF2-40B4-BE49-F238E27FC236}">
                <a16:creationId xmlns:a16="http://schemas.microsoft.com/office/drawing/2014/main" id="{4FD5ADCF-CBB3-44DD-9A64-A82AB19E42DB}"/>
              </a:ext>
            </a:extLst>
          </p:cNvPr>
          <p:cNvSpPr>
            <a:spLocks noGrp="1"/>
          </p:cNvSpPr>
          <p:nvPr>
            <p:ph idx="1"/>
          </p:nvPr>
        </p:nvSpPr>
        <p:spPr>
          <a:xfrm>
            <a:off x="838200" y="1074822"/>
            <a:ext cx="10515600" cy="4901616"/>
          </a:xfrm>
        </p:spPr>
        <p:txBody>
          <a:bodyPr>
            <a:normAutofit fontScale="92500" lnSpcReduction="20000"/>
          </a:bodyPr>
          <a:lstStyle/>
          <a:p>
            <a:r>
              <a:rPr lang="en-CA" dirty="0"/>
              <a:t>Hookup with a team, or decide to work by yourself</a:t>
            </a:r>
          </a:p>
          <a:p>
            <a:r>
              <a:rPr lang="en-CA" dirty="0">
                <a:highlight>
                  <a:srgbClr val="FFFF00"/>
                </a:highlight>
              </a:rPr>
              <a:t>Upload to Dropbox Link your </a:t>
            </a:r>
            <a:r>
              <a:rPr lang="en-CA" dirty="0" err="1">
                <a:highlight>
                  <a:srgbClr val="FFFF00"/>
                </a:highlight>
              </a:rPr>
              <a:t>Powerpoint</a:t>
            </a:r>
            <a:r>
              <a:rPr lang="en-CA" dirty="0">
                <a:highlight>
                  <a:srgbClr val="FFFF00"/>
                </a:highlight>
              </a:rPr>
              <a:t> to describe your PROJECT </a:t>
            </a:r>
            <a:r>
              <a:rPr lang="en-CA" u="sng" dirty="0">
                <a:highlight>
                  <a:srgbClr val="FFFF00"/>
                </a:highlight>
              </a:rPr>
              <a:t>concept:</a:t>
            </a:r>
          </a:p>
          <a:p>
            <a:pPr lvl="1"/>
            <a:r>
              <a:rPr lang="en-CA" dirty="0">
                <a:highlight>
                  <a:srgbClr val="FFFF00"/>
                </a:highlight>
              </a:rPr>
              <a:t>Put an EXCEL file as we did in class documenting your data store.</a:t>
            </a:r>
          </a:p>
          <a:p>
            <a:r>
              <a:rPr lang="en-CA" dirty="0"/>
              <a:t>Write out your </a:t>
            </a:r>
            <a:r>
              <a:rPr lang="en-CA" dirty="0">
                <a:highlight>
                  <a:srgbClr val="FFFF00"/>
                </a:highlight>
              </a:rPr>
              <a:t>business processes</a:t>
            </a:r>
          </a:p>
          <a:p>
            <a:r>
              <a:rPr lang="en-CA" dirty="0"/>
              <a:t>Dropbox Upload LINK: </a:t>
            </a:r>
            <a:r>
              <a:rPr lang="en-CA" dirty="0">
                <a:highlight>
                  <a:srgbClr val="00FF00"/>
                </a:highlight>
                <a:hlinkClick r:id="rId2"/>
              </a:rPr>
              <a:t>https://t2m.io/mad6123Summer2020Project</a:t>
            </a:r>
            <a:endParaRPr lang="en-CA" dirty="0">
              <a:highlight>
                <a:srgbClr val="00FF00"/>
              </a:highlight>
            </a:endParaRPr>
          </a:p>
          <a:p>
            <a:r>
              <a:rPr lang="en-CA" dirty="0"/>
              <a:t>What are to hand in:</a:t>
            </a:r>
          </a:p>
          <a:p>
            <a:r>
              <a:rPr lang="en-CA" dirty="0"/>
              <a:t>ZIP file of all your assets named as your Team Name.</a:t>
            </a:r>
          </a:p>
          <a:p>
            <a:r>
              <a:rPr lang="en-CA" dirty="0"/>
              <a:t>In your zip file put a text file with team members’ names and student ID.</a:t>
            </a:r>
          </a:p>
          <a:p>
            <a:r>
              <a:rPr lang="en-CA" dirty="0"/>
              <a:t>You can </a:t>
            </a:r>
            <a:r>
              <a:rPr lang="en-CA" dirty="0" err="1"/>
              <a:t>PKZip</a:t>
            </a:r>
            <a:r>
              <a:rPr lang="en-CA" dirty="0"/>
              <a:t> to create it.</a:t>
            </a:r>
          </a:p>
          <a:p>
            <a:r>
              <a:rPr lang="en-CA" dirty="0"/>
              <a:t>Zip file can be created with freeware called PKZIP</a:t>
            </a:r>
          </a:p>
          <a:p>
            <a:r>
              <a:rPr lang="en-CA" dirty="0"/>
              <a:t>Each student in the team should make a record in the Moodle Work </a:t>
            </a:r>
            <a:r>
              <a:rPr lang="en-CA" dirty="0" err="1"/>
              <a:t>handin</a:t>
            </a:r>
            <a:r>
              <a:rPr lang="en-CA" dirty="0"/>
              <a:t> database with their name/</a:t>
            </a:r>
            <a:r>
              <a:rPr lang="en-CA" dirty="0" err="1"/>
              <a:t>studentid</a:t>
            </a:r>
            <a:r>
              <a:rPr lang="en-CA" dirty="0"/>
              <a:t>, and their </a:t>
            </a:r>
            <a:r>
              <a:rPr lang="en-CA" dirty="0" err="1"/>
              <a:t>teamname</a:t>
            </a:r>
            <a:r>
              <a:rPr lang="en-CA" dirty="0"/>
              <a:t>.</a:t>
            </a:r>
          </a:p>
          <a:p>
            <a:endParaRPr lang="en-CA" dirty="0"/>
          </a:p>
        </p:txBody>
      </p:sp>
    </p:spTree>
    <p:extLst>
      <p:ext uri="{BB962C8B-B14F-4D97-AF65-F5344CB8AC3E}">
        <p14:creationId xmlns:p14="http://schemas.microsoft.com/office/powerpoint/2010/main" val="265888287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06CF-E993-48DF-91AA-5BCE9459D79A}"/>
              </a:ext>
            </a:extLst>
          </p:cNvPr>
          <p:cNvSpPr>
            <a:spLocks noGrp="1"/>
          </p:cNvSpPr>
          <p:nvPr>
            <p:ph type="title"/>
          </p:nvPr>
        </p:nvSpPr>
        <p:spPr>
          <a:xfrm>
            <a:off x="838200" y="365125"/>
            <a:ext cx="10515600" cy="873471"/>
          </a:xfrm>
          <a:solidFill>
            <a:schemeClr val="accent2">
              <a:lumMod val="40000"/>
              <a:lumOff val="60000"/>
            </a:schemeClr>
          </a:solidFill>
        </p:spPr>
        <p:txBody>
          <a:bodyPr/>
          <a:lstStyle/>
          <a:p>
            <a:r>
              <a:rPr lang="en-CA" dirty="0"/>
              <a:t>Additional Points to consider:</a:t>
            </a:r>
          </a:p>
        </p:txBody>
      </p:sp>
      <p:sp>
        <p:nvSpPr>
          <p:cNvPr id="3" name="Content Placeholder 2">
            <a:extLst>
              <a:ext uri="{FF2B5EF4-FFF2-40B4-BE49-F238E27FC236}">
                <a16:creationId xmlns:a16="http://schemas.microsoft.com/office/drawing/2014/main" id="{99C148FE-C8B9-44DE-B6F8-1BBFBDD1E1B9}"/>
              </a:ext>
            </a:extLst>
          </p:cNvPr>
          <p:cNvSpPr>
            <a:spLocks noGrp="1"/>
          </p:cNvSpPr>
          <p:nvPr>
            <p:ph idx="1"/>
          </p:nvPr>
        </p:nvSpPr>
        <p:spPr>
          <a:xfrm>
            <a:off x="838200" y="1404851"/>
            <a:ext cx="10515600" cy="4772112"/>
          </a:xfrm>
        </p:spPr>
        <p:txBody>
          <a:bodyPr/>
          <a:lstStyle/>
          <a:p>
            <a:r>
              <a:rPr lang="en-CA" dirty="0"/>
              <a:t>Include as much design documentation as you can think of</a:t>
            </a:r>
          </a:p>
          <a:p>
            <a:r>
              <a:rPr lang="en-CA" dirty="0"/>
              <a:t>For example: remember the Excel Sheet:</a:t>
            </a:r>
          </a:p>
          <a:p>
            <a:r>
              <a:rPr lang="en-CA" dirty="0"/>
              <a:t>https://www.dropbox.com/s/bmtw0lkhmn921gu/database%20design%20diagram.xlsx?dl=0</a:t>
            </a:r>
          </a:p>
        </p:txBody>
      </p:sp>
    </p:spTree>
    <p:extLst>
      <p:ext uri="{BB962C8B-B14F-4D97-AF65-F5344CB8AC3E}">
        <p14:creationId xmlns:p14="http://schemas.microsoft.com/office/powerpoint/2010/main" val="188238407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A7C0A-D6D8-4299-8889-BF56ED633090}"/>
              </a:ext>
            </a:extLst>
          </p:cNvPr>
          <p:cNvSpPr>
            <a:spLocks noGrp="1"/>
          </p:cNvSpPr>
          <p:nvPr>
            <p:ph type="title"/>
          </p:nvPr>
        </p:nvSpPr>
        <p:spPr/>
        <p:txBody>
          <a:bodyPr>
            <a:normAutofit/>
          </a:bodyPr>
          <a:lstStyle/>
          <a:p>
            <a:r>
              <a:rPr lang="en-US" dirty="0"/>
              <a:t>What is expected in the ZIPPED file?  We only have the PPT file for project details</a:t>
            </a:r>
            <a:endParaRPr lang="en-CA" dirty="0"/>
          </a:p>
        </p:txBody>
      </p:sp>
      <p:sp>
        <p:nvSpPr>
          <p:cNvPr id="3" name="Content Placeholder 2">
            <a:extLst>
              <a:ext uri="{FF2B5EF4-FFF2-40B4-BE49-F238E27FC236}">
                <a16:creationId xmlns:a16="http://schemas.microsoft.com/office/drawing/2014/main" id="{7D835EA8-6021-4FB7-9574-B8BC7353622F}"/>
              </a:ext>
            </a:extLst>
          </p:cNvPr>
          <p:cNvSpPr>
            <a:spLocks noGrp="1"/>
          </p:cNvSpPr>
          <p:nvPr>
            <p:ph idx="1"/>
          </p:nvPr>
        </p:nvSpPr>
        <p:spPr/>
        <p:txBody>
          <a:bodyPr/>
          <a:lstStyle/>
          <a:p>
            <a:r>
              <a:rPr lang="en-CA" dirty="0"/>
              <a:t>At least it should have:</a:t>
            </a:r>
          </a:p>
          <a:p>
            <a:r>
              <a:rPr lang="en-CA" dirty="0"/>
              <a:t>A text file with all team members’ names and student ID</a:t>
            </a:r>
          </a:p>
          <a:p>
            <a:r>
              <a:rPr lang="en-CA" dirty="0"/>
              <a:t>PowerPoint or some presentation: Your concept: What are you trying to do; your implementation; your design diagrams</a:t>
            </a:r>
          </a:p>
          <a:p>
            <a:r>
              <a:rPr lang="en-CA" dirty="0"/>
              <a:t>All of your code files for your 3 tier application: Express.js web server, your data store (</a:t>
            </a:r>
            <a:r>
              <a:rPr lang="en-CA" dirty="0" err="1"/>
              <a:t>sqlite</a:t>
            </a:r>
            <a:r>
              <a:rPr lang="en-CA" dirty="0"/>
              <a:t> data base; Mongo </a:t>
            </a:r>
            <a:r>
              <a:rPr lang="en-CA" dirty="0" err="1"/>
              <a:t>db</a:t>
            </a:r>
            <a:r>
              <a:rPr lang="en-CA" dirty="0"/>
              <a:t> export; </a:t>
            </a:r>
            <a:r>
              <a:rPr lang="en-CA" dirty="0" err="1"/>
              <a:t>sql</a:t>
            </a:r>
            <a:r>
              <a:rPr lang="en-CA" dirty="0"/>
              <a:t> files, code for your web server, controller, any and all other Node.js code that it takes to make your application work.</a:t>
            </a:r>
          </a:p>
          <a:p>
            <a:endParaRPr lang="en-CA" dirty="0"/>
          </a:p>
        </p:txBody>
      </p:sp>
    </p:spTree>
    <p:extLst>
      <p:ext uri="{BB962C8B-B14F-4D97-AF65-F5344CB8AC3E}">
        <p14:creationId xmlns:p14="http://schemas.microsoft.com/office/powerpoint/2010/main" val="394322550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18FFC5F-8771-104F-8B9E-A327731EBD36}"/>
              </a:ext>
            </a:extLst>
          </p:cNvPr>
          <p:cNvSpPr>
            <a:spLocks noGrp="1"/>
          </p:cNvSpPr>
          <p:nvPr>
            <p:ph type="subTitle" idx="1"/>
          </p:nvPr>
        </p:nvSpPr>
        <p:spPr>
          <a:xfrm>
            <a:off x="293615" y="187720"/>
            <a:ext cx="11165745" cy="818960"/>
          </a:xfrm>
          <a:solidFill>
            <a:schemeClr val="accent4"/>
          </a:solidFill>
        </p:spPr>
        <p:txBody>
          <a:bodyPr/>
          <a:lstStyle/>
          <a:p>
            <a:r>
              <a:rPr lang="en-CA" dirty="0"/>
              <a:t>DESIGN Methodology: Show me the processing and procedures by which you CONVERTED your Business Requirements into a FINAL SHIPPABLE PRODUCT.</a:t>
            </a:r>
            <a:endParaRPr lang="en-US" dirty="0"/>
          </a:p>
        </p:txBody>
      </p:sp>
      <p:sp>
        <p:nvSpPr>
          <p:cNvPr id="4" name="Rounded Rectangle 3">
            <a:extLst>
              <a:ext uri="{FF2B5EF4-FFF2-40B4-BE49-F238E27FC236}">
                <a16:creationId xmlns:a16="http://schemas.microsoft.com/office/drawing/2014/main" id="{D29C6D2D-5BB5-0B43-AA3E-007F776B5AE3}"/>
              </a:ext>
            </a:extLst>
          </p:cNvPr>
          <p:cNvSpPr/>
          <p:nvPr/>
        </p:nvSpPr>
        <p:spPr>
          <a:xfrm>
            <a:off x="293615" y="1652631"/>
            <a:ext cx="2265028" cy="3171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team Came up a problem or a requirement or VISION on what to do</a:t>
            </a:r>
          </a:p>
        </p:txBody>
      </p:sp>
      <p:sp>
        <p:nvSpPr>
          <p:cNvPr id="5" name="Rounded Rectangle 4">
            <a:extLst>
              <a:ext uri="{FF2B5EF4-FFF2-40B4-BE49-F238E27FC236}">
                <a16:creationId xmlns:a16="http://schemas.microsoft.com/office/drawing/2014/main" id="{5AEB209A-C7D1-6943-BD07-D3EB09675DF0}"/>
              </a:ext>
            </a:extLst>
          </p:cNvPr>
          <p:cNvSpPr/>
          <p:nvPr/>
        </p:nvSpPr>
        <p:spPr>
          <a:xfrm>
            <a:off x="9633357" y="1652630"/>
            <a:ext cx="2265028" cy="31710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 goal is a shippable product:</a:t>
            </a:r>
          </a:p>
          <a:p>
            <a:pPr algn="ctr"/>
            <a:r>
              <a:rPr lang="en-US" dirty="0"/>
              <a:t>An app will pay money for</a:t>
            </a:r>
          </a:p>
        </p:txBody>
      </p:sp>
      <p:cxnSp>
        <p:nvCxnSpPr>
          <p:cNvPr id="7" name="Straight Arrow Connector 6">
            <a:extLst>
              <a:ext uri="{FF2B5EF4-FFF2-40B4-BE49-F238E27FC236}">
                <a16:creationId xmlns:a16="http://schemas.microsoft.com/office/drawing/2014/main" id="{8FFA01F8-5F32-9949-B518-29E766039C71}"/>
              </a:ext>
            </a:extLst>
          </p:cNvPr>
          <p:cNvCxnSpPr/>
          <p:nvPr/>
        </p:nvCxnSpPr>
        <p:spPr>
          <a:xfrm>
            <a:off x="2097248" y="2038525"/>
            <a:ext cx="7667537"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DCD68B-9E30-6443-9AB8-14FC4328A008}"/>
              </a:ext>
            </a:extLst>
          </p:cNvPr>
          <p:cNvSpPr txBox="1"/>
          <p:nvPr/>
        </p:nvSpPr>
        <p:spPr>
          <a:xfrm>
            <a:off x="5773998" y="1476246"/>
            <a:ext cx="314036" cy="369332"/>
          </a:xfrm>
          <a:prstGeom prst="rect">
            <a:avLst/>
          </a:prstGeom>
          <a:noFill/>
        </p:spPr>
        <p:txBody>
          <a:bodyPr wrap="square" rtlCol="0">
            <a:spAutoFit/>
          </a:bodyPr>
          <a:lstStyle/>
          <a:p>
            <a:r>
              <a:rPr lang="en-US" dirty="0"/>
              <a:t>?</a:t>
            </a:r>
          </a:p>
        </p:txBody>
      </p:sp>
      <p:sp>
        <p:nvSpPr>
          <p:cNvPr id="9" name="TextBox 8">
            <a:extLst>
              <a:ext uri="{FF2B5EF4-FFF2-40B4-BE49-F238E27FC236}">
                <a16:creationId xmlns:a16="http://schemas.microsoft.com/office/drawing/2014/main" id="{AB6CFFE6-C063-6B43-B0B9-3680F13FDCF7}"/>
              </a:ext>
            </a:extLst>
          </p:cNvPr>
          <p:cNvSpPr txBox="1"/>
          <p:nvPr/>
        </p:nvSpPr>
        <p:spPr>
          <a:xfrm>
            <a:off x="4396510" y="2885705"/>
            <a:ext cx="2567709" cy="369332"/>
          </a:xfrm>
          <a:prstGeom prst="rect">
            <a:avLst/>
          </a:prstGeom>
          <a:noFill/>
        </p:spPr>
        <p:txBody>
          <a:bodyPr wrap="square" rtlCol="0">
            <a:spAutoFit/>
          </a:bodyPr>
          <a:lstStyle/>
          <a:p>
            <a:r>
              <a:rPr lang="en-US" dirty="0"/>
              <a:t>Unified Process</a:t>
            </a:r>
          </a:p>
        </p:txBody>
      </p:sp>
      <p:sp>
        <p:nvSpPr>
          <p:cNvPr id="10" name="TextBox 9">
            <a:extLst>
              <a:ext uri="{FF2B5EF4-FFF2-40B4-BE49-F238E27FC236}">
                <a16:creationId xmlns:a16="http://schemas.microsoft.com/office/drawing/2014/main" id="{7AD92A2D-30CE-FF44-95EA-37B76ED30143}"/>
              </a:ext>
            </a:extLst>
          </p:cNvPr>
          <p:cNvSpPr txBox="1"/>
          <p:nvPr/>
        </p:nvSpPr>
        <p:spPr>
          <a:xfrm>
            <a:off x="4433455" y="3602964"/>
            <a:ext cx="2567709" cy="369332"/>
          </a:xfrm>
          <a:prstGeom prst="rect">
            <a:avLst/>
          </a:prstGeom>
          <a:noFill/>
        </p:spPr>
        <p:txBody>
          <a:bodyPr wrap="square" rtlCol="0">
            <a:spAutoFit/>
          </a:bodyPr>
          <a:lstStyle/>
          <a:p>
            <a:r>
              <a:rPr lang="en-US" dirty="0"/>
              <a:t>Word Document</a:t>
            </a:r>
          </a:p>
        </p:txBody>
      </p:sp>
      <p:sp>
        <p:nvSpPr>
          <p:cNvPr id="11" name="TextBox 10">
            <a:extLst>
              <a:ext uri="{FF2B5EF4-FFF2-40B4-BE49-F238E27FC236}">
                <a16:creationId xmlns:a16="http://schemas.microsoft.com/office/drawing/2014/main" id="{40D5859D-0F5E-294E-BC90-5A96D9B6AC79}"/>
              </a:ext>
            </a:extLst>
          </p:cNvPr>
          <p:cNvSpPr txBox="1"/>
          <p:nvPr/>
        </p:nvSpPr>
        <p:spPr>
          <a:xfrm>
            <a:off x="4433455" y="4320223"/>
            <a:ext cx="2567709" cy="369332"/>
          </a:xfrm>
          <a:prstGeom prst="rect">
            <a:avLst/>
          </a:prstGeom>
          <a:noFill/>
        </p:spPr>
        <p:txBody>
          <a:bodyPr wrap="square" rtlCol="0">
            <a:spAutoFit/>
          </a:bodyPr>
          <a:lstStyle/>
          <a:p>
            <a:r>
              <a:rPr lang="en-US" dirty="0"/>
              <a:t>Visio, PowerPoint, Prezi</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F8D27AA2-960B-874C-A81C-12CDFFF5D0AC}"/>
                  </a:ext>
                </a:extLst>
              </p14:cNvPr>
              <p14:cNvContentPartPr/>
              <p14:nvPr/>
            </p14:nvContentPartPr>
            <p14:xfrm>
              <a:off x="1939160" y="5269055"/>
              <a:ext cx="908280" cy="1288080"/>
            </p14:xfrm>
          </p:contentPart>
        </mc:Choice>
        <mc:Fallback xmlns="">
          <p:pic>
            <p:nvPicPr>
              <p:cNvPr id="12" name="Ink 11">
                <a:extLst>
                  <a:ext uri="{FF2B5EF4-FFF2-40B4-BE49-F238E27FC236}">
                    <a16:creationId xmlns:a16="http://schemas.microsoft.com/office/drawing/2014/main" id="{F8D27AA2-960B-874C-A81C-12CDFFF5D0AC}"/>
                  </a:ext>
                </a:extLst>
              </p:cNvPr>
              <p:cNvPicPr/>
              <p:nvPr/>
            </p:nvPicPr>
            <p:blipFill>
              <a:blip r:embed="rId3"/>
              <a:stretch>
                <a:fillRect/>
              </a:stretch>
            </p:blipFill>
            <p:spPr>
              <a:xfrm>
                <a:off x="1921160" y="5233415"/>
                <a:ext cx="943920" cy="1359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6133552-53C5-2A4E-A29A-823A5896770A}"/>
                  </a:ext>
                </a:extLst>
              </p14:cNvPr>
              <p14:cNvContentPartPr/>
              <p14:nvPr/>
            </p14:nvContentPartPr>
            <p14:xfrm>
              <a:off x="1753760" y="5210375"/>
              <a:ext cx="148320" cy="532080"/>
            </p14:xfrm>
          </p:contentPart>
        </mc:Choice>
        <mc:Fallback xmlns="">
          <p:pic>
            <p:nvPicPr>
              <p:cNvPr id="13" name="Ink 12">
                <a:extLst>
                  <a:ext uri="{FF2B5EF4-FFF2-40B4-BE49-F238E27FC236}">
                    <a16:creationId xmlns:a16="http://schemas.microsoft.com/office/drawing/2014/main" id="{16133552-53C5-2A4E-A29A-823A5896770A}"/>
                  </a:ext>
                </a:extLst>
              </p:cNvPr>
              <p:cNvPicPr/>
              <p:nvPr/>
            </p:nvPicPr>
            <p:blipFill>
              <a:blip r:embed="rId5"/>
              <a:stretch>
                <a:fillRect/>
              </a:stretch>
            </p:blipFill>
            <p:spPr>
              <a:xfrm>
                <a:off x="1735760" y="5174735"/>
                <a:ext cx="183960" cy="603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AA296B5A-8779-DD4D-AF69-8FE5C4BCCD8E}"/>
                  </a:ext>
                </a:extLst>
              </p14:cNvPr>
              <p14:cNvContentPartPr/>
              <p14:nvPr/>
            </p14:nvContentPartPr>
            <p14:xfrm>
              <a:off x="1851320" y="5269415"/>
              <a:ext cx="738720" cy="217440"/>
            </p14:xfrm>
          </p:contentPart>
        </mc:Choice>
        <mc:Fallback xmlns="">
          <p:pic>
            <p:nvPicPr>
              <p:cNvPr id="14" name="Ink 13">
                <a:extLst>
                  <a:ext uri="{FF2B5EF4-FFF2-40B4-BE49-F238E27FC236}">
                    <a16:creationId xmlns:a16="http://schemas.microsoft.com/office/drawing/2014/main" id="{AA296B5A-8779-DD4D-AF69-8FE5C4BCCD8E}"/>
                  </a:ext>
                </a:extLst>
              </p:cNvPr>
              <p:cNvPicPr/>
              <p:nvPr/>
            </p:nvPicPr>
            <p:blipFill>
              <a:blip r:embed="rId7"/>
              <a:stretch>
                <a:fillRect/>
              </a:stretch>
            </p:blipFill>
            <p:spPr>
              <a:xfrm>
                <a:off x="1833680" y="5233415"/>
                <a:ext cx="77436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BF46DA1A-917E-8543-8052-ED7B9EB05E63}"/>
                  </a:ext>
                </a:extLst>
              </p14:cNvPr>
              <p14:cNvContentPartPr/>
              <p14:nvPr/>
            </p14:nvContentPartPr>
            <p14:xfrm>
              <a:off x="9225200" y="4679015"/>
              <a:ext cx="1301400" cy="1941120"/>
            </p14:xfrm>
          </p:contentPart>
        </mc:Choice>
        <mc:Fallback xmlns="">
          <p:pic>
            <p:nvPicPr>
              <p:cNvPr id="15" name="Ink 14">
                <a:extLst>
                  <a:ext uri="{FF2B5EF4-FFF2-40B4-BE49-F238E27FC236}">
                    <a16:creationId xmlns:a16="http://schemas.microsoft.com/office/drawing/2014/main" id="{BF46DA1A-917E-8543-8052-ED7B9EB05E63}"/>
                  </a:ext>
                </a:extLst>
              </p:cNvPr>
              <p:cNvPicPr/>
              <p:nvPr/>
            </p:nvPicPr>
            <p:blipFill>
              <a:blip r:embed="rId9"/>
              <a:stretch>
                <a:fillRect/>
              </a:stretch>
            </p:blipFill>
            <p:spPr>
              <a:xfrm>
                <a:off x="9207560" y="4643375"/>
                <a:ext cx="1337040" cy="2012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4EDF14FC-4032-C24E-A4B8-4755878A1A0B}"/>
                  </a:ext>
                </a:extLst>
              </p14:cNvPr>
              <p14:cNvContentPartPr/>
              <p14:nvPr/>
            </p14:nvContentPartPr>
            <p14:xfrm>
              <a:off x="10084520" y="4608455"/>
              <a:ext cx="740160" cy="609480"/>
            </p14:xfrm>
          </p:contentPart>
        </mc:Choice>
        <mc:Fallback xmlns="">
          <p:pic>
            <p:nvPicPr>
              <p:cNvPr id="16" name="Ink 15">
                <a:extLst>
                  <a:ext uri="{FF2B5EF4-FFF2-40B4-BE49-F238E27FC236}">
                    <a16:creationId xmlns:a16="http://schemas.microsoft.com/office/drawing/2014/main" id="{4EDF14FC-4032-C24E-A4B8-4755878A1A0B}"/>
                  </a:ext>
                </a:extLst>
              </p:cNvPr>
              <p:cNvPicPr/>
              <p:nvPr/>
            </p:nvPicPr>
            <p:blipFill>
              <a:blip r:embed="rId11"/>
              <a:stretch>
                <a:fillRect/>
              </a:stretch>
            </p:blipFill>
            <p:spPr>
              <a:xfrm>
                <a:off x="10066520" y="4572455"/>
                <a:ext cx="775800" cy="681120"/>
              </a:xfrm>
              <a:prstGeom prst="rect">
                <a:avLst/>
              </a:prstGeom>
            </p:spPr>
          </p:pic>
        </mc:Fallback>
      </mc:AlternateContent>
    </p:spTree>
    <p:extLst>
      <p:ext uri="{BB962C8B-B14F-4D97-AF65-F5344CB8AC3E}">
        <p14:creationId xmlns:p14="http://schemas.microsoft.com/office/powerpoint/2010/main" val="322254307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091762-956A-4FC7-884C-E7FEA64FB395}"/>
              </a:ext>
            </a:extLst>
          </p:cNvPr>
          <p:cNvPicPr>
            <a:picLocks noChangeAspect="1"/>
          </p:cNvPicPr>
          <p:nvPr/>
        </p:nvPicPr>
        <p:blipFill>
          <a:blip r:embed="rId2"/>
          <a:stretch>
            <a:fillRect/>
          </a:stretch>
        </p:blipFill>
        <p:spPr>
          <a:xfrm>
            <a:off x="0" y="90800"/>
            <a:ext cx="12192000" cy="6676400"/>
          </a:xfrm>
          <a:prstGeom prst="rect">
            <a:avLst/>
          </a:prstGeom>
        </p:spPr>
      </p:pic>
    </p:spTree>
    <p:extLst>
      <p:ext uri="{BB962C8B-B14F-4D97-AF65-F5344CB8AC3E}">
        <p14:creationId xmlns:p14="http://schemas.microsoft.com/office/powerpoint/2010/main" val="228759401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F96A55-D703-4270-AAD9-C3A464DCCF05}"/>
              </a:ext>
            </a:extLst>
          </p:cNvPr>
          <p:cNvPicPr>
            <a:picLocks noChangeAspect="1"/>
          </p:cNvPicPr>
          <p:nvPr/>
        </p:nvPicPr>
        <p:blipFill>
          <a:blip r:embed="rId2"/>
          <a:stretch>
            <a:fillRect/>
          </a:stretch>
        </p:blipFill>
        <p:spPr>
          <a:xfrm>
            <a:off x="1729740" y="0"/>
            <a:ext cx="8732520" cy="6858000"/>
          </a:xfrm>
          <a:prstGeom prst="rect">
            <a:avLst/>
          </a:prstGeom>
        </p:spPr>
      </p:pic>
    </p:spTree>
    <p:extLst>
      <p:ext uri="{BB962C8B-B14F-4D97-AF65-F5344CB8AC3E}">
        <p14:creationId xmlns:p14="http://schemas.microsoft.com/office/powerpoint/2010/main" val="192564445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29199-1B8E-44C8-8C36-372C2A646F09}"/>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04346DCA-1987-4F96-A0AE-A8C8EB1505A7}"/>
              </a:ext>
            </a:extLst>
          </p:cNvPr>
          <p:cNvSpPr>
            <a:spLocks noGrp="1"/>
          </p:cNvSpPr>
          <p:nvPr>
            <p:ph idx="1"/>
          </p:nvPr>
        </p:nvSpPr>
        <p:spPr/>
        <p:txBody>
          <a:bodyPr/>
          <a:lstStyle/>
          <a:p>
            <a:endParaRPr lang="en-CA"/>
          </a:p>
        </p:txBody>
      </p:sp>
      <p:pic>
        <p:nvPicPr>
          <p:cNvPr id="4" name="Picture 3">
            <a:extLst>
              <a:ext uri="{FF2B5EF4-FFF2-40B4-BE49-F238E27FC236}">
                <a16:creationId xmlns:a16="http://schemas.microsoft.com/office/drawing/2014/main" id="{D1C8DE38-BCCD-41A5-AACD-56E1160D749D}"/>
              </a:ext>
            </a:extLst>
          </p:cNvPr>
          <p:cNvPicPr>
            <a:picLocks noChangeAspect="1"/>
          </p:cNvPicPr>
          <p:nvPr/>
        </p:nvPicPr>
        <p:blipFill>
          <a:blip r:embed="rId2"/>
          <a:stretch>
            <a:fillRect/>
          </a:stretch>
        </p:blipFill>
        <p:spPr>
          <a:xfrm>
            <a:off x="-73901" y="40585"/>
            <a:ext cx="12339801" cy="6776829"/>
          </a:xfrm>
          <a:prstGeom prst="rect">
            <a:avLst/>
          </a:prstGeom>
        </p:spPr>
      </p:pic>
    </p:spTree>
    <p:extLst>
      <p:ext uri="{BB962C8B-B14F-4D97-AF65-F5344CB8AC3E}">
        <p14:creationId xmlns:p14="http://schemas.microsoft.com/office/powerpoint/2010/main" val="89357488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33C37-71AD-4D71-8B66-74B131F9205A}"/>
              </a:ext>
            </a:extLst>
          </p:cNvPr>
          <p:cNvSpPr>
            <a:spLocks noGrp="1"/>
          </p:cNvSpPr>
          <p:nvPr>
            <p:ph type="title"/>
          </p:nvPr>
        </p:nvSpPr>
        <p:spPr>
          <a:xfrm>
            <a:off x="838200" y="365125"/>
            <a:ext cx="10515600" cy="782031"/>
          </a:xfrm>
        </p:spPr>
        <p:txBody>
          <a:bodyPr/>
          <a:lstStyle/>
          <a:p>
            <a:r>
              <a:rPr lang="en-CA" dirty="0"/>
              <a:t>Heroku Hosting Lab Procedures:</a:t>
            </a:r>
          </a:p>
        </p:txBody>
      </p:sp>
      <p:sp>
        <p:nvSpPr>
          <p:cNvPr id="3" name="Content Placeholder 2">
            <a:extLst>
              <a:ext uri="{FF2B5EF4-FFF2-40B4-BE49-F238E27FC236}">
                <a16:creationId xmlns:a16="http://schemas.microsoft.com/office/drawing/2014/main" id="{2AB183CC-414E-409C-A424-D0649EA8402B}"/>
              </a:ext>
            </a:extLst>
          </p:cNvPr>
          <p:cNvSpPr>
            <a:spLocks noGrp="1"/>
          </p:cNvSpPr>
          <p:nvPr>
            <p:ph idx="1"/>
          </p:nvPr>
        </p:nvSpPr>
        <p:spPr>
          <a:xfrm>
            <a:off x="838200" y="1396538"/>
            <a:ext cx="10515600" cy="1130531"/>
          </a:xfrm>
        </p:spPr>
        <p:txBody>
          <a:bodyPr/>
          <a:lstStyle/>
          <a:p>
            <a:pPr marL="514350" indent="-514350">
              <a:buFont typeface="+mj-lt"/>
              <a:buAutoNum type="arabicPeriod"/>
            </a:pPr>
            <a:r>
              <a:rPr lang="en-CA" dirty="0"/>
              <a:t>Sign up for your free Heroku Account</a:t>
            </a:r>
          </a:p>
          <a:p>
            <a:pPr marL="514350" indent="-514350">
              <a:buFont typeface="+mj-lt"/>
              <a:buAutoNum type="arabicPeriod"/>
            </a:pPr>
            <a:r>
              <a:rPr lang="en-CA" dirty="0"/>
              <a:t>Create a new App:</a:t>
            </a:r>
          </a:p>
        </p:txBody>
      </p:sp>
      <p:pic>
        <p:nvPicPr>
          <p:cNvPr id="4" name="Picture 3">
            <a:extLst>
              <a:ext uri="{FF2B5EF4-FFF2-40B4-BE49-F238E27FC236}">
                <a16:creationId xmlns:a16="http://schemas.microsoft.com/office/drawing/2014/main" id="{2CE08213-BB75-446C-8C8E-AF3DEBC1F987}"/>
              </a:ext>
            </a:extLst>
          </p:cNvPr>
          <p:cNvPicPr>
            <a:picLocks noChangeAspect="1"/>
          </p:cNvPicPr>
          <p:nvPr/>
        </p:nvPicPr>
        <p:blipFill>
          <a:blip r:embed="rId2"/>
          <a:stretch>
            <a:fillRect/>
          </a:stretch>
        </p:blipFill>
        <p:spPr>
          <a:xfrm>
            <a:off x="838200" y="2549154"/>
            <a:ext cx="10605407" cy="3251878"/>
          </a:xfrm>
          <a:prstGeom prst="rect">
            <a:avLst/>
          </a:prstGeom>
        </p:spPr>
      </p:pic>
    </p:spTree>
    <p:extLst>
      <p:ext uri="{BB962C8B-B14F-4D97-AF65-F5344CB8AC3E}">
        <p14:creationId xmlns:p14="http://schemas.microsoft.com/office/powerpoint/2010/main" val="18378360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0C5E2-8AF0-42D2-9C5C-28A413689C3E}"/>
              </a:ext>
            </a:extLst>
          </p:cNvPr>
          <p:cNvSpPr>
            <a:spLocks noGrp="1"/>
          </p:cNvSpPr>
          <p:nvPr>
            <p:ph type="title"/>
          </p:nvPr>
        </p:nvSpPr>
        <p:spPr>
          <a:xfrm>
            <a:off x="838200" y="365125"/>
            <a:ext cx="10515600" cy="5802919"/>
          </a:xfrm>
          <a:solidFill>
            <a:schemeClr val="accent2"/>
          </a:solidFill>
        </p:spPr>
        <p:txBody>
          <a:bodyPr>
            <a:normAutofit/>
          </a:bodyPr>
          <a:lstStyle/>
          <a:p>
            <a:r>
              <a:rPr lang="en-CA" sz="9600" dirty="0">
                <a:solidFill>
                  <a:schemeClr val="accent1"/>
                </a:solidFill>
                <a:latin typeface="Arial Black" panose="020B0A04020102020204" pitchFamily="34" charset="0"/>
              </a:rPr>
              <a:t>Future Topics Development</a:t>
            </a:r>
          </a:p>
        </p:txBody>
      </p:sp>
    </p:spTree>
    <p:extLst>
      <p:ext uri="{BB962C8B-B14F-4D97-AF65-F5344CB8AC3E}">
        <p14:creationId xmlns:p14="http://schemas.microsoft.com/office/powerpoint/2010/main" val="31756412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B9972-B20B-4520-8F96-88CAF4C86595}"/>
              </a:ext>
            </a:extLst>
          </p:cNvPr>
          <p:cNvSpPr>
            <a:spLocks noGrp="1"/>
          </p:cNvSpPr>
          <p:nvPr>
            <p:ph type="title"/>
          </p:nvPr>
        </p:nvSpPr>
        <p:spPr/>
        <p:txBody>
          <a:bodyPr/>
          <a:lstStyle/>
          <a:p>
            <a:r>
              <a:rPr lang="en-CA"/>
              <a:t>Writing C++ Addons for Node.js</a:t>
            </a:r>
          </a:p>
        </p:txBody>
      </p:sp>
      <p:sp>
        <p:nvSpPr>
          <p:cNvPr id="3" name="Content Placeholder 2">
            <a:extLst>
              <a:ext uri="{FF2B5EF4-FFF2-40B4-BE49-F238E27FC236}">
                <a16:creationId xmlns:a16="http://schemas.microsoft.com/office/drawing/2014/main" id="{E9444D68-5841-4924-97B7-E2D21443771E}"/>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4000564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2E24-F169-4AC9-A733-A23EF3CD2BF2}"/>
              </a:ext>
            </a:extLst>
          </p:cNvPr>
          <p:cNvSpPr>
            <a:spLocks noGrp="1"/>
          </p:cNvSpPr>
          <p:nvPr>
            <p:ph type="title"/>
          </p:nvPr>
        </p:nvSpPr>
        <p:spPr/>
        <p:txBody>
          <a:bodyPr/>
          <a:lstStyle/>
          <a:p>
            <a:r>
              <a:rPr lang="en-CA" dirty="0"/>
              <a:t>Concept of ROUTING in a NODE.js Web Application.</a:t>
            </a:r>
          </a:p>
        </p:txBody>
      </p:sp>
      <p:sp>
        <p:nvSpPr>
          <p:cNvPr id="4" name="Rectangle 3">
            <a:extLst>
              <a:ext uri="{FF2B5EF4-FFF2-40B4-BE49-F238E27FC236}">
                <a16:creationId xmlns:a16="http://schemas.microsoft.com/office/drawing/2014/main" id="{AD1FFB94-BA3D-40CE-A3E5-3C9CEC3AEF1D}"/>
              </a:ext>
            </a:extLst>
          </p:cNvPr>
          <p:cNvSpPr/>
          <p:nvPr/>
        </p:nvSpPr>
        <p:spPr>
          <a:xfrm>
            <a:off x="640080" y="2601884"/>
            <a:ext cx="2152996" cy="2959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3200" dirty="0">
                <a:solidFill>
                  <a:schemeClr val="tx1">
                    <a:lumMod val="95000"/>
                    <a:lumOff val="5000"/>
                  </a:schemeClr>
                </a:solidFill>
              </a:rPr>
              <a:t>BROWSER</a:t>
            </a:r>
          </a:p>
        </p:txBody>
      </p:sp>
      <p:sp>
        <p:nvSpPr>
          <p:cNvPr id="5" name="TextBox 4">
            <a:extLst>
              <a:ext uri="{FF2B5EF4-FFF2-40B4-BE49-F238E27FC236}">
                <a16:creationId xmlns:a16="http://schemas.microsoft.com/office/drawing/2014/main" id="{66755A86-65B8-4363-865C-BDB35E7EC8F7}"/>
              </a:ext>
            </a:extLst>
          </p:cNvPr>
          <p:cNvSpPr txBox="1"/>
          <p:nvPr/>
        </p:nvSpPr>
        <p:spPr>
          <a:xfrm>
            <a:off x="838200" y="2809702"/>
            <a:ext cx="1722120" cy="369332"/>
          </a:xfrm>
          <a:prstGeom prst="rect">
            <a:avLst/>
          </a:prstGeom>
          <a:noFill/>
        </p:spPr>
        <p:txBody>
          <a:bodyPr wrap="square" rtlCol="0">
            <a:spAutoFit/>
          </a:bodyPr>
          <a:lstStyle/>
          <a:p>
            <a:r>
              <a:rPr lang="en-CA" dirty="0"/>
              <a:t>ADDRESS BAR</a:t>
            </a:r>
          </a:p>
        </p:txBody>
      </p:sp>
      <p:sp>
        <p:nvSpPr>
          <p:cNvPr id="7" name="TextBox 6">
            <a:extLst>
              <a:ext uri="{FF2B5EF4-FFF2-40B4-BE49-F238E27FC236}">
                <a16:creationId xmlns:a16="http://schemas.microsoft.com/office/drawing/2014/main" id="{1E637F04-E902-42AE-83C8-BD631914924B}"/>
              </a:ext>
            </a:extLst>
          </p:cNvPr>
          <p:cNvSpPr txBox="1"/>
          <p:nvPr/>
        </p:nvSpPr>
        <p:spPr>
          <a:xfrm>
            <a:off x="3150524" y="4339244"/>
            <a:ext cx="1346661" cy="646331"/>
          </a:xfrm>
          <a:prstGeom prst="rect">
            <a:avLst/>
          </a:prstGeom>
          <a:noFill/>
        </p:spPr>
        <p:txBody>
          <a:bodyPr wrap="square" rtlCol="0">
            <a:spAutoFit/>
          </a:bodyPr>
          <a:lstStyle/>
          <a:p>
            <a:r>
              <a:rPr lang="en-CA" dirty="0"/>
              <a:t>ROUTING VERB</a:t>
            </a:r>
          </a:p>
        </p:txBody>
      </p:sp>
      <p:cxnSp>
        <p:nvCxnSpPr>
          <p:cNvPr id="9" name="Straight Arrow Connector 8">
            <a:extLst>
              <a:ext uri="{FF2B5EF4-FFF2-40B4-BE49-F238E27FC236}">
                <a16:creationId xmlns:a16="http://schemas.microsoft.com/office/drawing/2014/main" id="{EF02D7D0-AC61-4A83-9BBF-655E3F3F295F}"/>
              </a:ext>
            </a:extLst>
          </p:cNvPr>
          <p:cNvCxnSpPr/>
          <p:nvPr/>
        </p:nvCxnSpPr>
        <p:spPr>
          <a:xfrm flipV="1">
            <a:off x="3441469" y="3690851"/>
            <a:ext cx="773084" cy="64839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hought Bubble: Cloud 9">
            <a:extLst>
              <a:ext uri="{FF2B5EF4-FFF2-40B4-BE49-F238E27FC236}">
                <a16:creationId xmlns:a16="http://schemas.microsoft.com/office/drawing/2014/main" id="{A767DF73-9F0E-4B22-81EC-0344FAB801FE}"/>
              </a:ext>
            </a:extLst>
          </p:cNvPr>
          <p:cNvSpPr/>
          <p:nvPr/>
        </p:nvSpPr>
        <p:spPr>
          <a:xfrm>
            <a:off x="4862946" y="2227810"/>
            <a:ext cx="2310938" cy="236081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solidFill>
                  <a:srgbClr val="FFFF00"/>
                </a:solidFill>
              </a:rPr>
              <a:t>Internet</a:t>
            </a:r>
          </a:p>
        </p:txBody>
      </p:sp>
      <p:sp>
        <p:nvSpPr>
          <p:cNvPr id="6" name="Arrow: Right 5">
            <a:extLst>
              <a:ext uri="{FF2B5EF4-FFF2-40B4-BE49-F238E27FC236}">
                <a16:creationId xmlns:a16="http://schemas.microsoft.com/office/drawing/2014/main" id="{7EF76C9E-6DB9-4D81-AF0D-BBF84DB9A6F5}"/>
              </a:ext>
            </a:extLst>
          </p:cNvPr>
          <p:cNvSpPr/>
          <p:nvPr/>
        </p:nvSpPr>
        <p:spPr>
          <a:xfrm>
            <a:off x="2435629" y="3000895"/>
            <a:ext cx="2576946" cy="8146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FACEBOOK.COM/HELP</a:t>
            </a:r>
          </a:p>
        </p:txBody>
      </p:sp>
      <p:sp>
        <p:nvSpPr>
          <p:cNvPr id="11" name="Rectangle 10">
            <a:extLst>
              <a:ext uri="{FF2B5EF4-FFF2-40B4-BE49-F238E27FC236}">
                <a16:creationId xmlns:a16="http://schemas.microsoft.com/office/drawing/2014/main" id="{EF994CA3-668D-4D6A-8BA7-05EE5716FD5E}"/>
              </a:ext>
            </a:extLst>
          </p:cNvPr>
          <p:cNvSpPr/>
          <p:nvPr/>
        </p:nvSpPr>
        <p:spPr>
          <a:xfrm>
            <a:off x="8182493" y="1690688"/>
            <a:ext cx="3538451" cy="38705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3200" dirty="0">
                <a:solidFill>
                  <a:schemeClr val="tx1">
                    <a:lumMod val="95000"/>
                    <a:lumOff val="5000"/>
                  </a:schemeClr>
                </a:solidFill>
              </a:rPr>
              <a:t>Server</a:t>
            </a:r>
          </a:p>
          <a:p>
            <a:pPr algn="ctr"/>
            <a:r>
              <a:rPr lang="en-CA" sz="3200" dirty="0">
                <a:solidFill>
                  <a:schemeClr val="tx1">
                    <a:lumMod val="95000"/>
                    <a:lumOff val="5000"/>
                  </a:schemeClr>
                </a:solidFill>
              </a:rPr>
              <a:t>Express.js application:</a:t>
            </a:r>
          </a:p>
          <a:p>
            <a:pPr algn="ctr"/>
            <a:r>
              <a:rPr lang="en-CA" sz="3200" dirty="0">
                <a:solidFill>
                  <a:schemeClr val="tx1">
                    <a:lumMod val="95000"/>
                    <a:lumOff val="5000"/>
                  </a:schemeClr>
                </a:solidFill>
              </a:rPr>
              <a:t>Our application has number of methods, methods have names</a:t>
            </a:r>
          </a:p>
        </p:txBody>
      </p:sp>
      <p:sp>
        <p:nvSpPr>
          <p:cNvPr id="12" name="TextBox 11">
            <a:extLst>
              <a:ext uri="{FF2B5EF4-FFF2-40B4-BE49-F238E27FC236}">
                <a16:creationId xmlns:a16="http://schemas.microsoft.com/office/drawing/2014/main" id="{3CE2A6CC-A81A-4F97-8A76-94CD717EE426}"/>
              </a:ext>
            </a:extLst>
          </p:cNvPr>
          <p:cNvSpPr txBox="1"/>
          <p:nvPr/>
        </p:nvSpPr>
        <p:spPr>
          <a:xfrm>
            <a:off x="3582785" y="5561215"/>
            <a:ext cx="4929448" cy="923330"/>
          </a:xfrm>
          <a:prstGeom prst="rect">
            <a:avLst/>
          </a:prstGeom>
          <a:noFill/>
        </p:spPr>
        <p:txBody>
          <a:bodyPr wrap="square" rtlCol="0">
            <a:spAutoFit/>
          </a:bodyPr>
          <a:lstStyle/>
          <a:p>
            <a:r>
              <a:rPr lang="en-CA" dirty="0"/>
              <a:t>Routing means that the routing verb IS the name of the method that we want to invoke and send us back a response</a:t>
            </a:r>
          </a:p>
        </p:txBody>
      </p:sp>
      <p:cxnSp>
        <p:nvCxnSpPr>
          <p:cNvPr id="13" name="Straight Arrow Connector 12">
            <a:extLst>
              <a:ext uri="{FF2B5EF4-FFF2-40B4-BE49-F238E27FC236}">
                <a16:creationId xmlns:a16="http://schemas.microsoft.com/office/drawing/2014/main" id="{B58468A7-201B-4202-94AC-FFA874BD6BC5}"/>
              </a:ext>
            </a:extLst>
          </p:cNvPr>
          <p:cNvCxnSpPr>
            <a:cxnSpLocks/>
          </p:cNvCxnSpPr>
          <p:nvPr/>
        </p:nvCxnSpPr>
        <p:spPr>
          <a:xfrm flipH="1" flipV="1">
            <a:off x="4497185" y="3625951"/>
            <a:ext cx="1456112" cy="204332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81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9156B78-6DBA-483A-BAED-D3C9C1152B94}"/>
              </a:ext>
            </a:extLst>
          </p:cNvPr>
          <p:cNvSpPr>
            <a:spLocks noGrp="1"/>
          </p:cNvSpPr>
          <p:nvPr>
            <p:ph type="title"/>
          </p:nvPr>
        </p:nvSpPr>
        <p:spPr>
          <a:xfrm>
            <a:off x="767290" y="1289146"/>
            <a:ext cx="4153626" cy="4279709"/>
          </a:xfrm>
        </p:spPr>
        <p:txBody>
          <a:bodyPr anchor="ctr">
            <a:normAutofit/>
          </a:bodyPr>
          <a:lstStyle/>
          <a:p>
            <a:pPr algn="r"/>
            <a:r>
              <a:rPr lang="en-CA" sz="5400">
                <a:solidFill>
                  <a:schemeClr val="bg1"/>
                </a:solidFill>
              </a:rPr>
              <a:t>Using JSON to move data around</a:t>
            </a:r>
          </a:p>
        </p:txBody>
      </p:sp>
      <p:grpSp>
        <p:nvGrpSpPr>
          <p:cNvPr id="12" name="Group 11">
            <a:extLst>
              <a:ext uri="{FF2B5EF4-FFF2-40B4-BE49-F238E27FC236}">
                <a16:creationId xmlns:a16="http://schemas.microsoft.com/office/drawing/2014/main" id="{E12BF2FB-8A96-4B53-86A0-04755C545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3027" y="681628"/>
            <a:ext cx="1562267" cy="1172973"/>
            <a:chOff x="7493121" y="1000124"/>
            <a:chExt cx="1562267" cy="1172973"/>
          </a:xfrm>
        </p:grpSpPr>
        <p:sp>
          <p:nvSpPr>
            <p:cNvPr id="13" name="Freeform 5">
              <a:extLst>
                <a:ext uri="{FF2B5EF4-FFF2-40B4-BE49-F238E27FC236}">
                  <a16:creationId xmlns:a16="http://schemas.microsoft.com/office/drawing/2014/main" id="{893D4739-55F8-4E73-8F98-AF42D54BD4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A1AA190F-FB42-4BED-8AA1-A5A01B43C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629E39AB-75A6-4CC1-A949-C213DF3E3B9E}"/>
              </a:ext>
            </a:extLst>
          </p:cNvPr>
          <p:cNvSpPr>
            <a:spLocks noGrp="1"/>
          </p:cNvSpPr>
          <p:nvPr>
            <p:ph idx="1"/>
          </p:nvPr>
        </p:nvSpPr>
        <p:spPr>
          <a:xfrm>
            <a:off x="5921830" y="1854601"/>
            <a:ext cx="6270170" cy="5002940"/>
          </a:xfrm>
        </p:spPr>
        <p:txBody>
          <a:bodyPr anchor="ctr">
            <a:noAutofit/>
          </a:bodyPr>
          <a:lstStyle/>
          <a:p>
            <a:r>
              <a:rPr lang="en-CA" sz="2400" dirty="0">
                <a:latin typeface="Arial Nova" panose="020B0504020202020204" pitchFamily="34" charset="0"/>
              </a:rPr>
              <a:t>JSON: JavaScript Object Notation</a:t>
            </a:r>
          </a:p>
          <a:p>
            <a:r>
              <a:rPr lang="en-CA" sz="2400" dirty="0">
                <a:latin typeface="Arial Nova" panose="020B0504020202020204" pitchFamily="34" charset="0"/>
              </a:rPr>
              <a:t>It is file format; just HTML is a file format</a:t>
            </a:r>
          </a:p>
          <a:p>
            <a:r>
              <a:rPr lang="en-CA" sz="2400" dirty="0">
                <a:latin typeface="Arial Nova" panose="020B0504020202020204" pitchFamily="34" charset="0"/>
              </a:rPr>
              <a:t>HTML is a PAGE DESCRIPTION LANGUAGE</a:t>
            </a:r>
          </a:p>
          <a:p>
            <a:r>
              <a:rPr lang="en-CA" sz="2400" dirty="0">
                <a:latin typeface="Arial Nova" panose="020B0504020202020204" pitchFamily="34" charset="0"/>
              </a:rPr>
              <a:t>JSON is a Data Description Language</a:t>
            </a:r>
          </a:p>
          <a:p>
            <a:r>
              <a:rPr lang="en-CA" sz="2400" dirty="0">
                <a:latin typeface="Arial Nova" panose="020B0504020202020204" pitchFamily="34" charset="0"/>
              </a:rPr>
              <a:t>JSON is a way of TAGGING data so we can use parsers to process it.</a:t>
            </a:r>
          </a:p>
          <a:p>
            <a:r>
              <a:rPr lang="en-CA" sz="2400" dirty="0">
                <a:latin typeface="Arial Nova" panose="020B0504020202020204" pitchFamily="34" charset="0"/>
              </a:rPr>
              <a:t>JSON is based on XML : extensible mark up </a:t>
            </a:r>
            <a:r>
              <a:rPr lang="en-CA" sz="2400" dirty="0" err="1">
                <a:latin typeface="Arial Nova" panose="020B0504020202020204" pitchFamily="34" charset="0"/>
              </a:rPr>
              <a:t>langage</a:t>
            </a:r>
            <a:endParaRPr lang="en-CA" sz="2400" dirty="0">
              <a:latin typeface="Arial Nova" panose="020B0504020202020204" pitchFamily="34" charset="0"/>
            </a:endParaRPr>
          </a:p>
          <a:p>
            <a:r>
              <a:rPr lang="en-CA" sz="2400" dirty="0">
                <a:latin typeface="Arial Nova" panose="020B0504020202020204" pitchFamily="34" charset="0"/>
              </a:rPr>
              <a:t>HTML is also an extension of XML for a very specific problem domain: in this case: positioning visual elements on the Web Document Canvas</a:t>
            </a:r>
          </a:p>
        </p:txBody>
      </p:sp>
    </p:spTree>
    <p:extLst>
      <p:ext uri="{BB962C8B-B14F-4D97-AF65-F5344CB8AC3E}">
        <p14:creationId xmlns:p14="http://schemas.microsoft.com/office/powerpoint/2010/main" val="1400331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41DCF-2B19-4856-A3DB-6ADDBE9703AF}"/>
              </a:ext>
            </a:extLst>
          </p:cNvPr>
          <p:cNvSpPr>
            <a:spLocks noGrp="1"/>
          </p:cNvSpPr>
          <p:nvPr>
            <p:ph type="title"/>
          </p:nvPr>
        </p:nvSpPr>
        <p:spPr>
          <a:xfrm>
            <a:off x="838200" y="365125"/>
            <a:ext cx="10515600" cy="913069"/>
          </a:xfrm>
          <a:solidFill>
            <a:schemeClr val="accent2">
              <a:lumMod val="40000"/>
              <a:lumOff val="60000"/>
            </a:schemeClr>
          </a:solidFill>
        </p:spPr>
        <p:txBody>
          <a:bodyPr/>
          <a:lstStyle/>
          <a:p>
            <a:r>
              <a:rPr lang="en-CA" dirty="0"/>
              <a:t>The 2 Reasons for using JSON:</a:t>
            </a:r>
          </a:p>
        </p:txBody>
      </p:sp>
      <p:sp>
        <p:nvSpPr>
          <p:cNvPr id="3" name="Content Placeholder 2">
            <a:extLst>
              <a:ext uri="{FF2B5EF4-FFF2-40B4-BE49-F238E27FC236}">
                <a16:creationId xmlns:a16="http://schemas.microsoft.com/office/drawing/2014/main" id="{B784A2DE-91E0-4951-AD3B-8CFA418DA060}"/>
              </a:ext>
            </a:extLst>
          </p:cNvPr>
          <p:cNvSpPr>
            <a:spLocks noGrp="1"/>
          </p:cNvSpPr>
          <p:nvPr>
            <p:ph idx="1"/>
          </p:nvPr>
        </p:nvSpPr>
        <p:spPr>
          <a:xfrm>
            <a:off x="838200" y="1278194"/>
            <a:ext cx="10515600" cy="4633298"/>
          </a:xfrm>
        </p:spPr>
        <p:txBody>
          <a:bodyPr>
            <a:normAutofit lnSpcReduction="10000"/>
          </a:bodyPr>
          <a:lstStyle/>
          <a:p>
            <a:r>
              <a:rPr lang="en-CA" dirty="0"/>
              <a:t>“FREEZE DRYING OF DATA TO SHIP IT AROUND:</a:t>
            </a:r>
            <a:br>
              <a:rPr lang="en-CA" dirty="0"/>
            </a:br>
            <a:br>
              <a:rPr lang="en-CA" dirty="0"/>
            </a:br>
            <a:r>
              <a:rPr lang="en-CA" dirty="0"/>
              <a:t>We can move OBJECTS around from between partitions of the system by “freeze drying them” meaning we convert the binary object in program memory into a file format. We can ship that file over the Internet to somewhere else. When it is received, the receiver can re-assemble the JSON Data Representation into an OBJECT in the Program Space of the REMOTE system.</a:t>
            </a:r>
            <a:br>
              <a:rPr lang="en-CA" dirty="0"/>
            </a:br>
            <a:endParaRPr lang="en-CA" dirty="0"/>
          </a:p>
          <a:p>
            <a:r>
              <a:rPr lang="en-CA" dirty="0"/>
              <a:t>JSON gives us a SCHEMA to describe our data. We can use that SCHEMA in our program algorithms to manipulate that data in a better way. Use can use language-specific parsers to process the data.</a:t>
            </a:r>
          </a:p>
        </p:txBody>
      </p:sp>
    </p:spTree>
    <p:extLst>
      <p:ext uri="{BB962C8B-B14F-4D97-AF65-F5344CB8AC3E}">
        <p14:creationId xmlns:p14="http://schemas.microsoft.com/office/powerpoint/2010/main" val="443969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02B5C-2B21-4328-BFFC-D773B42562D8}"/>
              </a:ext>
            </a:extLst>
          </p:cNvPr>
          <p:cNvSpPr>
            <a:spLocks noGrp="1"/>
          </p:cNvSpPr>
          <p:nvPr>
            <p:ph type="title"/>
          </p:nvPr>
        </p:nvSpPr>
        <p:spPr>
          <a:xfrm>
            <a:off x="606829" y="365125"/>
            <a:ext cx="11188931" cy="976481"/>
          </a:xfrm>
          <a:solidFill>
            <a:schemeClr val="accent1"/>
          </a:solidFill>
          <a:ln w="57150">
            <a:solidFill>
              <a:schemeClr val="accent4">
                <a:lumMod val="75000"/>
              </a:schemeClr>
            </a:solidFill>
          </a:ln>
        </p:spPr>
        <p:txBody>
          <a:bodyPr>
            <a:normAutofit/>
          </a:bodyPr>
          <a:lstStyle/>
          <a:p>
            <a:r>
              <a:rPr lang="en-CA" sz="2800" dirty="0">
                <a:solidFill>
                  <a:schemeClr val="bg1"/>
                </a:solidFill>
                <a:latin typeface="Bahnschrift" panose="020B0502040204020203" pitchFamily="34" charset="0"/>
              </a:rPr>
              <a:t>A simple example of JSON to understand the JSON data format can help me to architect a Better Information System!</a:t>
            </a:r>
          </a:p>
        </p:txBody>
      </p:sp>
      <p:sp>
        <p:nvSpPr>
          <p:cNvPr id="4" name="TextBox 3">
            <a:extLst>
              <a:ext uri="{FF2B5EF4-FFF2-40B4-BE49-F238E27FC236}">
                <a16:creationId xmlns:a16="http://schemas.microsoft.com/office/drawing/2014/main" id="{0EBE8E41-F2F4-41EB-9724-29D3FE1EE5DB}"/>
              </a:ext>
            </a:extLst>
          </p:cNvPr>
          <p:cNvSpPr txBox="1"/>
          <p:nvPr/>
        </p:nvSpPr>
        <p:spPr>
          <a:xfrm>
            <a:off x="838199" y="1485262"/>
            <a:ext cx="10515600" cy="1569660"/>
          </a:xfrm>
          <a:prstGeom prst="rect">
            <a:avLst/>
          </a:prstGeom>
          <a:noFill/>
        </p:spPr>
        <p:txBody>
          <a:bodyPr wrap="square" rtlCol="0">
            <a:spAutoFit/>
          </a:bodyPr>
          <a:lstStyle/>
          <a:p>
            <a:r>
              <a:rPr lang="en-CA" sz="3200" dirty="0"/>
              <a:t>Let’s consider our example of the </a:t>
            </a:r>
            <a:r>
              <a:rPr lang="en-CA" sz="3200" dirty="0">
                <a:solidFill>
                  <a:schemeClr val="accent1">
                    <a:lumMod val="75000"/>
                  </a:schemeClr>
                </a:solidFill>
                <a:highlight>
                  <a:srgbClr val="FFFF00"/>
                </a:highlight>
              </a:rPr>
              <a:t>College Enrollment System</a:t>
            </a:r>
            <a:r>
              <a:rPr lang="en-CA" sz="3200" dirty="0"/>
              <a:t>:</a:t>
            </a:r>
          </a:p>
          <a:p>
            <a:endParaRPr lang="en-CA" sz="3200" dirty="0"/>
          </a:p>
          <a:p>
            <a:r>
              <a:rPr lang="en-CA" sz="3200" dirty="0"/>
              <a:t>What “TOPICS” do I have in this Business Domain?</a:t>
            </a:r>
          </a:p>
        </p:txBody>
      </p:sp>
      <p:sp>
        <p:nvSpPr>
          <p:cNvPr id="5" name="TextBox 4">
            <a:extLst>
              <a:ext uri="{FF2B5EF4-FFF2-40B4-BE49-F238E27FC236}">
                <a16:creationId xmlns:a16="http://schemas.microsoft.com/office/drawing/2014/main" id="{49CC84DD-CEF6-4FF3-AAAB-D61D9584D30D}"/>
              </a:ext>
            </a:extLst>
          </p:cNvPr>
          <p:cNvSpPr txBox="1"/>
          <p:nvPr/>
        </p:nvSpPr>
        <p:spPr>
          <a:xfrm>
            <a:off x="606829" y="3804752"/>
            <a:ext cx="2643447" cy="461665"/>
          </a:xfrm>
          <a:prstGeom prst="rect">
            <a:avLst/>
          </a:prstGeom>
          <a:noFill/>
          <a:ln w="57150">
            <a:solidFill>
              <a:schemeClr val="tx1"/>
            </a:solidFill>
          </a:ln>
        </p:spPr>
        <p:txBody>
          <a:bodyPr wrap="square" rtlCol="0">
            <a:spAutoFit/>
          </a:bodyPr>
          <a:lstStyle/>
          <a:p>
            <a:pPr algn="ctr"/>
            <a:r>
              <a:rPr lang="en-CA" sz="2400" b="1" dirty="0">
                <a:solidFill>
                  <a:schemeClr val="accent5">
                    <a:lumMod val="75000"/>
                  </a:schemeClr>
                </a:solidFill>
              </a:rPr>
              <a:t>STUDENTS</a:t>
            </a:r>
          </a:p>
        </p:txBody>
      </p:sp>
      <p:sp>
        <p:nvSpPr>
          <p:cNvPr id="6" name="TextBox 5">
            <a:extLst>
              <a:ext uri="{FF2B5EF4-FFF2-40B4-BE49-F238E27FC236}">
                <a16:creationId xmlns:a16="http://schemas.microsoft.com/office/drawing/2014/main" id="{3B34948B-81C1-46B7-A3FC-A84F6C6E6318}"/>
              </a:ext>
            </a:extLst>
          </p:cNvPr>
          <p:cNvSpPr txBox="1"/>
          <p:nvPr/>
        </p:nvSpPr>
        <p:spPr>
          <a:xfrm rot="16200000">
            <a:off x="7062024" y="4310426"/>
            <a:ext cx="2604382" cy="461665"/>
          </a:xfrm>
          <a:prstGeom prst="rect">
            <a:avLst/>
          </a:prstGeom>
          <a:noFill/>
          <a:ln w="57150">
            <a:solidFill>
              <a:schemeClr val="tx1"/>
            </a:solidFill>
          </a:ln>
        </p:spPr>
        <p:txBody>
          <a:bodyPr wrap="square" rtlCol="0">
            <a:spAutoFit/>
          </a:bodyPr>
          <a:lstStyle/>
          <a:p>
            <a:pPr algn="ctr"/>
            <a:r>
              <a:rPr lang="en-CA" sz="2400" b="1" dirty="0">
                <a:solidFill>
                  <a:schemeClr val="accent5">
                    <a:lumMod val="75000"/>
                  </a:schemeClr>
                </a:solidFill>
              </a:rPr>
              <a:t>CLASSES</a:t>
            </a:r>
          </a:p>
        </p:txBody>
      </p:sp>
      <p:sp>
        <p:nvSpPr>
          <p:cNvPr id="7" name="TextBox 6">
            <a:extLst>
              <a:ext uri="{FF2B5EF4-FFF2-40B4-BE49-F238E27FC236}">
                <a16:creationId xmlns:a16="http://schemas.microsoft.com/office/drawing/2014/main" id="{8AF67CB9-4BBF-402C-A801-DFBD652BA36E}"/>
              </a:ext>
            </a:extLst>
          </p:cNvPr>
          <p:cNvSpPr txBox="1"/>
          <p:nvPr/>
        </p:nvSpPr>
        <p:spPr>
          <a:xfrm>
            <a:off x="8855202" y="3239070"/>
            <a:ext cx="2643447" cy="461665"/>
          </a:xfrm>
          <a:prstGeom prst="rect">
            <a:avLst/>
          </a:prstGeom>
          <a:noFill/>
          <a:ln w="57150">
            <a:solidFill>
              <a:schemeClr val="tx1"/>
            </a:solidFill>
          </a:ln>
        </p:spPr>
        <p:txBody>
          <a:bodyPr wrap="square" rtlCol="0">
            <a:spAutoFit/>
          </a:bodyPr>
          <a:lstStyle/>
          <a:p>
            <a:pPr algn="ctr"/>
            <a:r>
              <a:rPr lang="en-CA" sz="2400" b="1" dirty="0">
                <a:solidFill>
                  <a:schemeClr val="accent5">
                    <a:lumMod val="75000"/>
                  </a:schemeClr>
                </a:solidFill>
              </a:rPr>
              <a:t>ROOMS</a:t>
            </a:r>
          </a:p>
        </p:txBody>
      </p:sp>
      <p:sp>
        <p:nvSpPr>
          <p:cNvPr id="8" name="TextBox 7">
            <a:extLst>
              <a:ext uri="{FF2B5EF4-FFF2-40B4-BE49-F238E27FC236}">
                <a16:creationId xmlns:a16="http://schemas.microsoft.com/office/drawing/2014/main" id="{B024F52C-CD66-4676-8303-E63A3EF677DF}"/>
              </a:ext>
            </a:extLst>
          </p:cNvPr>
          <p:cNvSpPr txBox="1"/>
          <p:nvPr/>
        </p:nvSpPr>
        <p:spPr>
          <a:xfrm>
            <a:off x="8855202" y="5597230"/>
            <a:ext cx="2643447" cy="246221"/>
          </a:xfrm>
          <a:prstGeom prst="rect">
            <a:avLst/>
          </a:prstGeom>
          <a:noFill/>
          <a:ln w="57150">
            <a:solidFill>
              <a:schemeClr val="tx1"/>
            </a:solidFill>
          </a:ln>
        </p:spPr>
        <p:txBody>
          <a:bodyPr wrap="square" rtlCol="0">
            <a:spAutoFit/>
          </a:bodyPr>
          <a:lstStyle/>
          <a:p>
            <a:pPr algn="ctr"/>
            <a:r>
              <a:rPr lang="en-CA" sz="1000" b="1" dirty="0">
                <a:solidFill>
                  <a:schemeClr val="accent5">
                    <a:lumMod val="75000"/>
                  </a:schemeClr>
                </a:solidFill>
                <a:latin typeface="Arial Nova" panose="020B0504020202020204" pitchFamily="34" charset="0"/>
              </a:rPr>
              <a:t>TIMESLOTS (MON_AM, FRI_PM, SAT_EV</a:t>
            </a:r>
          </a:p>
        </p:txBody>
      </p:sp>
      <p:sp>
        <p:nvSpPr>
          <p:cNvPr id="9" name="TextBox 8">
            <a:extLst>
              <a:ext uri="{FF2B5EF4-FFF2-40B4-BE49-F238E27FC236}">
                <a16:creationId xmlns:a16="http://schemas.microsoft.com/office/drawing/2014/main" id="{5F2FAD85-771D-4235-A81D-BEF8F2D0E1D0}"/>
              </a:ext>
            </a:extLst>
          </p:cNvPr>
          <p:cNvSpPr txBox="1"/>
          <p:nvPr/>
        </p:nvSpPr>
        <p:spPr>
          <a:xfrm>
            <a:off x="8855202" y="4988111"/>
            <a:ext cx="2643447" cy="461665"/>
          </a:xfrm>
          <a:prstGeom prst="rect">
            <a:avLst/>
          </a:prstGeom>
          <a:noFill/>
          <a:ln w="57150">
            <a:solidFill>
              <a:schemeClr val="tx1"/>
            </a:solidFill>
          </a:ln>
        </p:spPr>
        <p:txBody>
          <a:bodyPr wrap="square" rtlCol="0">
            <a:spAutoFit/>
          </a:bodyPr>
          <a:lstStyle/>
          <a:p>
            <a:pPr algn="ctr"/>
            <a:r>
              <a:rPr lang="en-CA" sz="2400" b="1" dirty="0">
                <a:solidFill>
                  <a:schemeClr val="accent5">
                    <a:lumMod val="75000"/>
                  </a:schemeClr>
                </a:solidFill>
              </a:rPr>
              <a:t>SCHEDULE</a:t>
            </a:r>
          </a:p>
        </p:txBody>
      </p:sp>
      <p:sp>
        <p:nvSpPr>
          <p:cNvPr id="10" name="TextBox 9">
            <a:extLst>
              <a:ext uri="{FF2B5EF4-FFF2-40B4-BE49-F238E27FC236}">
                <a16:creationId xmlns:a16="http://schemas.microsoft.com/office/drawing/2014/main" id="{648B3F51-C241-457F-8B25-F3D8E19534AC}"/>
              </a:ext>
            </a:extLst>
          </p:cNvPr>
          <p:cNvSpPr txBox="1"/>
          <p:nvPr/>
        </p:nvSpPr>
        <p:spPr>
          <a:xfrm>
            <a:off x="8855202" y="3869802"/>
            <a:ext cx="2643447" cy="461665"/>
          </a:xfrm>
          <a:prstGeom prst="rect">
            <a:avLst/>
          </a:prstGeom>
          <a:noFill/>
          <a:ln w="57150">
            <a:solidFill>
              <a:schemeClr val="tx1"/>
            </a:solidFill>
          </a:ln>
        </p:spPr>
        <p:txBody>
          <a:bodyPr wrap="square" rtlCol="0">
            <a:spAutoFit/>
          </a:bodyPr>
          <a:lstStyle/>
          <a:p>
            <a:pPr algn="ctr"/>
            <a:r>
              <a:rPr lang="en-CA" sz="2400" b="1" dirty="0">
                <a:solidFill>
                  <a:schemeClr val="accent5">
                    <a:lumMod val="75000"/>
                  </a:schemeClr>
                </a:solidFill>
              </a:rPr>
              <a:t>INSTRUCTORS</a:t>
            </a:r>
          </a:p>
        </p:txBody>
      </p:sp>
      <p:sp>
        <p:nvSpPr>
          <p:cNvPr id="11" name="TextBox 10">
            <a:extLst>
              <a:ext uri="{FF2B5EF4-FFF2-40B4-BE49-F238E27FC236}">
                <a16:creationId xmlns:a16="http://schemas.microsoft.com/office/drawing/2014/main" id="{C80490AB-041A-4489-9C57-9D31E7151C6E}"/>
              </a:ext>
            </a:extLst>
          </p:cNvPr>
          <p:cNvSpPr txBox="1"/>
          <p:nvPr/>
        </p:nvSpPr>
        <p:spPr>
          <a:xfrm>
            <a:off x="4318149" y="3513448"/>
            <a:ext cx="2643447" cy="461665"/>
          </a:xfrm>
          <a:prstGeom prst="rect">
            <a:avLst/>
          </a:prstGeom>
          <a:noFill/>
          <a:ln w="57150">
            <a:solidFill>
              <a:schemeClr val="tx1"/>
            </a:solidFill>
          </a:ln>
        </p:spPr>
        <p:txBody>
          <a:bodyPr wrap="square" rtlCol="0">
            <a:spAutoFit/>
          </a:bodyPr>
          <a:lstStyle/>
          <a:p>
            <a:pPr algn="ctr"/>
            <a:r>
              <a:rPr lang="en-CA" sz="2400" b="1" dirty="0">
                <a:solidFill>
                  <a:schemeClr val="accent5">
                    <a:lumMod val="75000"/>
                  </a:schemeClr>
                </a:solidFill>
              </a:rPr>
              <a:t>COURSES</a:t>
            </a:r>
          </a:p>
        </p:txBody>
      </p:sp>
      <p:sp>
        <p:nvSpPr>
          <p:cNvPr id="12" name="TextBox 11">
            <a:extLst>
              <a:ext uri="{FF2B5EF4-FFF2-40B4-BE49-F238E27FC236}">
                <a16:creationId xmlns:a16="http://schemas.microsoft.com/office/drawing/2014/main" id="{D7BA08B2-4013-4CC9-A3B2-CDCCAFB15FCC}"/>
              </a:ext>
            </a:extLst>
          </p:cNvPr>
          <p:cNvSpPr txBox="1"/>
          <p:nvPr/>
        </p:nvSpPr>
        <p:spPr>
          <a:xfrm>
            <a:off x="4318148" y="4242528"/>
            <a:ext cx="2643447" cy="461665"/>
          </a:xfrm>
          <a:prstGeom prst="rect">
            <a:avLst/>
          </a:prstGeom>
          <a:noFill/>
          <a:ln w="57150">
            <a:solidFill>
              <a:schemeClr val="tx1"/>
            </a:solidFill>
          </a:ln>
        </p:spPr>
        <p:txBody>
          <a:bodyPr wrap="square" rtlCol="0">
            <a:spAutoFit/>
          </a:bodyPr>
          <a:lstStyle/>
          <a:p>
            <a:pPr algn="ctr"/>
            <a:r>
              <a:rPr lang="en-CA" sz="2400" b="1" dirty="0">
                <a:solidFill>
                  <a:schemeClr val="accent5">
                    <a:lumMod val="75000"/>
                  </a:schemeClr>
                </a:solidFill>
              </a:rPr>
              <a:t>COURSE OUTLINE</a:t>
            </a:r>
          </a:p>
        </p:txBody>
      </p:sp>
      <p:sp>
        <p:nvSpPr>
          <p:cNvPr id="13" name="TextBox 12">
            <a:extLst>
              <a:ext uri="{FF2B5EF4-FFF2-40B4-BE49-F238E27FC236}">
                <a16:creationId xmlns:a16="http://schemas.microsoft.com/office/drawing/2014/main" id="{80447D5E-93B6-4841-808D-97E9B3B1FEEA}"/>
              </a:ext>
            </a:extLst>
          </p:cNvPr>
          <p:cNvSpPr txBox="1"/>
          <p:nvPr/>
        </p:nvSpPr>
        <p:spPr>
          <a:xfrm>
            <a:off x="8855202" y="4475123"/>
            <a:ext cx="2643447" cy="369332"/>
          </a:xfrm>
          <a:prstGeom prst="rect">
            <a:avLst/>
          </a:prstGeom>
          <a:noFill/>
          <a:ln w="57150">
            <a:solidFill>
              <a:schemeClr val="tx1"/>
            </a:solidFill>
          </a:ln>
        </p:spPr>
        <p:txBody>
          <a:bodyPr wrap="square" rtlCol="0">
            <a:spAutoFit/>
          </a:bodyPr>
          <a:lstStyle/>
          <a:p>
            <a:pPr algn="ctr"/>
            <a:r>
              <a:rPr lang="en-CA" b="1" dirty="0">
                <a:solidFill>
                  <a:schemeClr val="accent5">
                    <a:lumMod val="75000"/>
                  </a:schemeClr>
                </a:solidFill>
              </a:rPr>
              <a:t>PROGRAM GROUP</a:t>
            </a:r>
          </a:p>
        </p:txBody>
      </p:sp>
      <p:sp>
        <p:nvSpPr>
          <p:cNvPr id="14" name="TextBox 13">
            <a:extLst>
              <a:ext uri="{FF2B5EF4-FFF2-40B4-BE49-F238E27FC236}">
                <a16:creationId xmlns:a16="http://schemas.microsoft.com/office/drawing/2014/main" id="{0D836DDF-46BE-4F4D-B551-9FEA38CA3CE0}"/>
              </a:ext>
            </a:extLst>
          </p:cNvPr>
          <p:cNvSpPr txBox="1"/>
          <p:nvPr/>
        </p:nvSpPr>
        <p:spPr>
          <a:xfrm>
            <a:off x="606829" y="3331403"/>
            <a:ext cx="2643447" cy="369332"/>
          </a:xfrm>
          <a:prstGeom prst="rect">
            <a:avLst/>
          </a:prstGeom>
          <a:noFill/>
          <a:ln w="57150">
            <a:solidFill>
              <a:schemeClr val="tx1"/>
            </a:solidFill>
          </a:ln>
        </p:spPr>
        <p:txBody>
          <a:bodyPr wrap="square" rtlCol="0">
            <a:spAutoFit/>
          </a:bodyPr>
          <a:lstStyle/>
          <a:p>
            <a:pPr algn="ctr"/>
            <a:r>
              <a:rPr lang="en-CA" b="1" dirty="0">
                <a:solidFill>
                  <a:schemeClr val="accent5">
                    <a:lumMod val="75000"/>
                  </a:schemeClr>
                </a:solidFill>
              </a:rPr>
              <a:t>PROGRAM GROUP</a:t>
            </a:r>
          </a:p>
        </p:txBody>
      </p:sp>
      <p:sp>
        <p:nvSpPr>
          <p:cNvPr id="15" name="TextBox 14">
            <a:extLst>
              <a:ext uri="{FF2B5EF4-FFF2-40B4-BE49-F238E27FC236}">
                <a16:creationId xmlns:a16="http://schemas.microsoft.com/office/drawing/2014/main" id="{307E97BA-00FC-46F3-91B5-E9A0B7165182}"/>
              </a:ext>
            </a:extLst>
          </p:cNvPr>
          <p:cNvSpPr txBox="1"/>
          <p:nvPr/>
        </p:nvSpPr>
        <p:spPr>
          <a:xfrm>
            <a:off x="606829" y="4371521"/>
            <a:ext cx="2643447" cy="830997"/>
          </a:xfrm>
          <a:prstGeom prst="rect">
            <a:avLst/>
          </a:prstGeom>
          <a:noFill/>
          <a:ln w="57150">
            <a:solidFill>
              <a:schemeClr val="tx1"/>
            </a:solidFill>
          </a:ln>
        </p:spPr>
        <p:txBody>
          <a:bodyPr wrap="square" rtlCol="0">
            <a:spAutoFit/>
          </a:bodyPr>
          <a:lstStyle/>
          <a:p>
            <a:pPr algn="ctr"/>
            <a:r>
              <a:rPr lang="en-CA" sz="2400" b="1" dirty="0">
                <a:solidFill>
                  <a:schemeClr val="accent5">
                    <a:lumMod val="75000"/>
                  </a:schemeClr>
                </a:solidFill>
              </a:rPr>
              <a:t>SECTION / SESSION: 2020s</a:t>
            </a:r>
          </a:p>
        </p:txBody>
      </p:sp>
      <p:sp>
        <p:nvSpPr>
          <p:cNvPr id="16" name="Rectangle 15">
            <a:extLst>
              <a:ext uri="{FF2B5EF4-FFF2-40B4-BE49-F238E27FC236}">
                <a16:creationId xmlns:a16="http://schemas.microsoft.com/office/drawing/2014/main" id="{D08E6140-5F0E-4736-A814-E8D95F7D9D61}"/>
              </a:ext>
            </a:extLst>
          </p:cNvPr>
          <p:cNvSpPr/>
          <p:nvPr/>
        </p:nvSpPr>
        <p:spPr>
          <a:xfrm>
            <a:off x="334028" y="3179337"/>
            <a:ext cx="3350341" cy="2174160"/>
          </a:xfrm>
          <a:prstGeom prst="rect">
            <a:avLst/>
          </a:prstGeom>
          <a:solidFill>
            <a:schemeClr val="accent1">
              <a:alpha val="12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1B499A50-ADE1-42DA-BA39-AD4CAED31674}"/>
              </a:ext>
            </a:extLst>
          </p:cNvPr>
          <p:cNvSpPr/>
          <p:nvPr/>
        </p:nvSpPr>
        <p:spPr>
          <a:xfrm>
            <a:off x="3964700" y="3155448"/>
            <a:ext cx="3350341" cy="2174160"/>
          </a:xfrm>
          <a:prstGeom prst="rect">
            <a:avLst/>
          </a:prstGeom>
          <a:solidFill>
            <a:schemeClr val="accent4">
              <a:lumMod val="60000"/>
              <a:lumOff val="40000"/>
              <a:alpha val="12000"/>
            </a:schemeClr>
          </a:solidFill>
          <a:ln w="3810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2AFC7329-9849-4618-8C52-400A70A858C3}"/>
              </a:ext>
            </a:extLst>
          </p:cNvPr>
          <p:cNvSpPr/>
          <p:nvPr/>
        </p:nvSpPr>
        <p:spPr>
          <a:xfrm>
            <a:off x="7932016" y="3054922"/>
            <a:ext cx="3863744" cy="3129568"/>
          </a:xfrm>
          <a:prstGeom prst="rect">
            <a:avLst/>
          </a:prstGeom>
          <a:solidFill>
            <a:srgbClr val="FF0000">
              <a:alpha val="12000"/>
            </a:srgbClr>
          </a:solidFill>
          <a:ln w="3810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02930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275FC98E-9FE5-40DA-B507-C66E0FCE8DF5}"/>
              </a:ext>
            </a:extLst>
          </p:cNvPr>
          <p:cNvPicPr>
            <a:picLocks noChangeAspect="1"/>
          </p:cNvPicPr>
          <p:nvPr/>
        </p:nvPicPr>
        <p:blipFill>
          <a:blip r:embed="rId2"/>
          <a:stretch>
            <a:fillRect/>
          </a:stretch>
        </p:blipFill>
        <p:spPr>
          <a:xfrm>
            <a:off x="643467" y="1039399"/>
            <a:ext cx="7047923" cy="4774967"/>
          </a:xfrm>
          <a:prstGeom prst="rect">
            <a:avLst/>
          </a:prstGeom>
        </p:spPr>
      </p:pic>
      <p:grpSp>
        <p:nvGrpSpPr>
          <p:cNvPr id="13" name="Group 12">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4"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7F94931E-05B6-49EF-ABEE-8DC6880D161A}"/>
              </a:ext>
            </a:extLst>
          </p:cNvPr>
          <p:cNvSpPr txBox="1"/>
          <p:nvPr/>
        </p:nvSpPr>
        <p:spPr>
          <a:xfrm>
            <a:off x="9272922" y="4185788"/>
            <a:ext cx="2732265" cy="2308324"/>
          </a:xfrm>
          <a:prstGeom prst="rect">
            <a:avLst/>
          </a:prstGeom>
          <a:noFill/>
        </p:spPr>
        <p:txBody>
          <a:bodyPr wrap="square" rtlCol="0">
            <a:spAutoFit/>
          </a:bodyPr>
          <a:lstStyle/>
          <a:p>
            <a:r>
              <a:rPr lang="en-CA" sz="3600" dirty="0">
                <a:solidFill>
                  <a:schemeClr val="bg1"/>
                </a:solidFill>
                <a:latin typeface="Arial Nova" panose="020B0504020202020204" pitchFamily="34" charset="0"/>
              </a:rPr>
              <a:t>The Grammar of computer languages. </a:t>
            </a:r>
          </a:p>
        </p:txBody>
      </p:sp>
      <p:sp>
        <p:nvSpPr>
          <p:cNvPr id="6" name="TextBox 5">
            <a:extLst>
              <a:ext uri="{FF2B5EF4-FFF2-40B4-BE49-F238E27FC236}">
                <a16:creationId xmlns:a16="http://schemas.microsoft.com/office/drawing/2014/main" id="{EDE9A007-55CE-4BEB-9ED8-1844BE6F3BC8}"/>
              </a:ext>
            </a:extLst>
          </p:cNvPr>
          <p:cNvSpPr txBox="1"/>
          <p:nvPr/>
        </p:nvSpPr>
        <p:spPr>
          <a:xfrm>
            <a:off x="643467" y="-4235"/>
            <a:ext cx="7142750" cy="954107"/>
          </a:xfrm>
          <a:prstGeom prst="rect">
            <a:avLst/>
          </a:prstGeom>
          <a:solidFill>
            <a:schemeClr val="accent2">
              <a:lumMod val="20000"/>
              <a:lumOff val="80000"/>
            </a:schemeClr>
          </a:solidFill>
        </p:spPr>
        <p:txBody>
          <a:bodyPr wrap="square" rtlCol="0">
            <a:spAutoFit/>
          </a:bodyPr>
          <a:lstStyle/>
          <a:p>
            <a:r>
              <a:rPr lang="en-CA" sz="2800" dirty="0">
                <a:latin typeface="Arial Nova" panose="020B0504020202020204" pitchFamily="34" charset="0"/>
              </a:rPr>
              <a:t>JSON is a way of specifying a GRAMMER for your Data</a:t>
            </a:r>
          </a:p>
        </p:txBody>
      </p:sp>
    </p:spTree>
    <p:extLst>
      <p:ext uri="{BB962C8B-B14F-4D97-AF65-F5344CB8AC3E}">
        <p14:creationId xmlns:p14="http://schemas.microsoft.com/office/powerpoint/2010/main" val="2541204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9">
            <a:extLst>
              <a:ext uri="{FF2B5EF4-FFF2-40B4-BE49-F238E27FC236}">
                <a16:creationId xmlns:a16="http://schemas.microsoft.com/office/drawing/2014/main" id="{53B403F2-FFCB-4D65-AB09-49E1F3B4891C}"/>
              </a:ext>
            </a:extLst>
          </p:cNvPr>
          <p:cNvGraphicFramePr>
            <a:graphicFrameLocks noGrp="1"/>
          </p:cNvGraphicFramePr>
          <p:nvPr>
            <p:extLst>
              <p:ext uri="{D42A27DB-BD31-4B8C-83A1-F6EECF244321}">
                <p14:modId xmlns:p14="http://schemas.microsoft.com/office/powerpoint/2010/main" val="3223627507"/>
              </p:ext>
            </p:extLst>
          </p:nvPr>
        </p:nvGraphicFramePr>
        <p:xfrm>
          <a:off x="1130709" y="3198167"/>
          <a:ext cx="2163098" cy="3036258"/>
        </p:xfrm>
        <a:graphic>
          <a:graphicData uri="http://schemas.openxmlformats.org/drawingml/2006/table">
            <a:tbl>
              <a:tblPr firstRow="1" bandRow="1">
                <a:tableStyleId>{5C22544A-7EE6-4342-B048-85BDC9FD1C3A}</a:tableStyleId>
              </a:tblPr>
              <a:tblGrid>
                <a:gridCol w="1954818">
                  <a:extLst>
                    <a:ext uri="{9D8B030D-6E8A-4147-A177-3AD203B41FA5}">
                      <a16:colId xmlns:a16="http://schemas.microsoft.com/office/drawing/2014/main" val="2369428480"/>
                    </a:ext>
                  </a:extLst>
                </a:gridCol>
                <a:gridCol w="208280">
                  <a:extLst>
                    <a:ext uri="{9D8B030D-6E8A-4147-A177-3AD203B41FA5}">
                      <a16:colId xmlns:a16="http://schemas.microsoft.com/office/drawing/2014/main" val="930387025"/>
                    </a:ext>
                  </a:extLst>
                </a:gridCol>
              </a:tblGrid>
              <a:tr h="537746">
                <a:tc>
                  <a:txBody>
                    <a:bodyPr/>
                    <a:lstStyle/>
                    <a:p>
                      <a:endParaRPr lang="en-CA"/>
                    </a:p>
                  </a:txBody>
                  <a:tcPr/>
                </a:tc>
                <a:tc>
                  <a:txBody>
                    <a:bodyPr/>
                    <a:lstStyle/>
                    <a:p>
                      <a:endParaRPr lang="en-CA" dirty="0"/>
                    </a:p>
                  </a:txBody>
                  <a:tcPr/>
                </a:tc>
                <a:extLst>
                  <a:ext uri="{0D108BD9-81ED-4DB2-BD59-A6C34878D82A}">
                    <a16:rowId xmlns:a16="http://schemas.microsoft.com/office/drawing/2014/main" val="895447289"/>
                  </a:ext>
                </a:extLst>
              </a:tr>
              <a:tr h="537746">
                <a:tc>
                  <a:txBody>
                    <a:bodyPr/>
                    <a:lstStyle/>
                    <a:p>
                      <a:r>
                        <a:rPr lang="en-CA" dirty="0"/>
                        <a:t>Student number</a:t>
                      </a:r>
                    </a:p>
                  </a:txBody>
                  <a:tcPr/>
                </a:tc>
                <a:tc>
                  <a:txBody>
                    <a:bodyPr/>
                    <a:lstStyle/>
                    <a:p>
                      <a:endParaRPr lang="en-CA" dirty="0"/>
                    </a:p>
                  </a:txBody>
                  <a:tcPr/>
                </a:tc>
                <a:extLst>
                  <a:ext uri="{0D108BD9-81ED-4DB2-BD59-A6C34878D82A}">
                    <a16:rowId xmlns:a16="http://schemas.microsoft.com/office/drawing/2014/main" val="1031279674"/>
                  </a:ext>
                </a:extLst>
              </a:tr>
              <a:tr h="537746">
                <a:tc>
                  <a:txBody>
                    <a:bodyPr/>
                    <a:lstStyle/>
                    <a:p>
                      <a:r>
                        <a:rPr lang="en-CA" dirty="0"/>
                        <a:t>Student name</a:t>
                      </a:r>
                    </a:p>
                  </a:txBody>
                  <a:tcPr/>
                </a:tc>
                <a:tc>
                  <a:txBody>
                    <a:bodyPr/>
                    <a:lstStyle/>
                    <a:p>
                      <a:endParaRPr lang="en-CA" dirty="0"/>
                    </a:p>
                  </a:txBody>
                  <a:tcPr/>
                </a:tc>
                <a:extLst>
                  <a:ext uri="{0D108BD9-81ED-4DB2-BD59-A6C34878D82A}">
                    <a16:rowId xmlns:a16="http://schemas.microsoft.com/office/drawing/2014/main" val="1800714193"/>
                  </a:ext>
                </a:extLst>
              </a:tr>
              <a:tr h="711510">
                <a:tc>
                  <a:txBody>
                    <a:bodyPr/>
                    <a:lstStyle/>
                    <a:p>
                      <a:r>
                        <a:rPr lang="en-CA" dirty="0"/>
                        <a:t>Cell phone, address </a:t>
                      </a:r>
                    </a:p>
                  </a:txBody>
                  <a:tcPr/>
                </a:tc>
                <a:tc>
                  <a:txBody>
                    <a:bodyPr/>
                    <a:lstStyle/>
                    <a:p>
                      <a:endParaRPr lang="en-CA" dirty="0"/>
                    </a:p>
                  </a:txBody>
                  <a:tcPr/>
                </a:tc>
                <a:extLst>
                  <a:ext uri="{0D108BD9-81ED-4DB2-BD59-A6C34878D82A}">
                    <a16:rowId xmlns:a16="http://schemas.microsoft.com/office/drawing/2014/main" val="2442317303"/>
                  </a:ext>
                </a:extLst>
              </a:tr>
              <a:tr h="711510">
                <a:tc>
                  <a:txBody>
                    <a:bodyPr/>
                    <a:lstStyle/>
                    <a:p>
                      <a:r>
                        <a:rPr lang="en-CA" dirty="0"/>
                        <a:t>Program Group</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2020S MAD T3 S2</a:t>
                      </a:r>
                    </a:p>
                  </a:txBody>
                  <a:tcPr/>
                </a:tc>
                <a:tc>
                  <a:txBody>
                    <a:bodyPr/>
                    <a:lstStyle/>
                    <a:p>
                      <a:endParaRPr lang="en-CA" dirty="0"/>
                    </a:p>
                  </a:txBody>
                  <a:tcPr/>
                </a:tc>
                <a:extLst>
                  <a:ext uri="{0D108BD9-81ED-4DB2-BD59-A6C34878D82A}">
                    <a16:rowId xmlns:a16="http://schemas.microsoft.com/office/drawing/2014/main" val="3922875855"/>
                  </a:ext>
                </a:extLst>
              </a:tr>
            </a:tbl>
          </a:graphicData>
        </a:graphic>
      </p:graphicFrame>
      <p:sp>
        <p:nvSpPr>
          <p:cNvPr id="2" name="Title 1">
            <a:extLst>
              <a:ext uri="{FF2B5EF4-FFF2-40B4-BE49-F238E27FC236}">
                <a16:creationId xmlns:a16="http://schemas.microsoft.com/office/drawing/2014/main" id="{49D02B5C-2B21-4328-BFFC-D773B42562D8}"/>
              </a:ext>
            </a:extLst>
          </p:cNvPr>
          <p:cNvSpPr>
            <a:spLocks noGrp="1"/>
          </p:cNvSpPr>
          <p:nvPr>
            <p:ph type="title"/>
          </p:nvPr>
        </p:nvSpPr>
        <p:spPr>
          <a:xfrm>
            <a:off x="606829" y="365125"/>
            <a:ext cx="11188931" cy="976481"/>
          </a:xfrm>
          <a:solidFill>
            <a:schemeClr val="accent1"/>
          </a:solidFill>
          <a:ln w="57150">
            <a:solidFill>
              <a:schemeClr val="accent4">
                <a:lumMod val="75000"/>
              </a:schemeClr>
            </a:solidFill>
          </a:ln>
        </p:spPr>
        <p:txBody>
          <a:bodyPr>
            <a:normAutofit/>
          </a:bodyPr>
          <a:lstStyle/>
          <a:p>
            <a:r>
              <a:rPr lang="en-CA" sz="4000" dirty="0">
                <a:solidFill>
                  <a:schemeClr val="bg1"/>
                </a:solidFill>
                <a:latin typeface="Bahnschrift" panose="020B0502040204020203" pitchFamily="34" charset="0"/>
              </a:rPr>
              <a:t>How does this relate to data tagging with JSON?</a:t>
            </a:r>
          </a:p>
        </p:txBody>
      </p:sp>
      <p:sp>
        <p:nvSpPr>
          <p:cNvPr id="3" name="TextBox 2">
            <a:extLst>
              <a:ext uri="{FF2B5EF4-FFF2-40B4-BE49-F238E27FC236}">
                <a16:creationId xmlns:a16="http://schemas.microsoft.com/office/drawing/2014/main" id="{51A4A16A-56B0-4006-855E-2EDBCB16277F}"/>
              </a:ext>
            </a:extLst>
          </p:cNvPr>
          <p:cNvSpPr txBox="1"/>
          <p:nvPr/>
        </p:nvSpPr>
        <p:spPr>
          <a:xfrm>
            <a:off x="606829" y="1533832"/>
            <a:ext cx="11188931" cy="1384995"/>
          </a:xfrm>
          <a:prstGeom prst="rect">
            <a:avLst/>
          </a:prstGeom>
          <a:noFill/>
        </p:spPr>
        <p:txBody>
          <a:bodyPr wrap="square" rtlCol="0">
            <a:spAutoFit/>
          </a:bodyPr>
          <a:lstStyle/>
          <a:p>
            <a:r>
              <a:rPr lang="en-CA" sz="2800" dirty="0">
                <a:highlight>
                  <a:srgbClr val="FFFF00"/>
                </a:highlight>
              </a:rPr>
              <a:t>What are all the things we need to know </a:t>
            </a:r>
            <a:r>
              <a:rPr lang="en-CA" sz="2800" dirty="0"/>
              <a:t>about a Student to model this TOPIC in DATA.</a:t>
            </a:r>
          </a:p>
          <a:p>
            <a:r>
              <a:rPr lang="en-CA" sz="2800" dirty="0"/>
              <a:t>Now we are being Data Modelers!</a:t>
            </a:r>
          </a:p>
        </p:txBody>
      </p:sp>
      <p:sp>
        <p:nvSpPr>
          <p:cNvPr id="5" name="TextBox 4">
            <a:extLst>
              <a:ext uri="{FF2B5EF4-FFF2-40B4-BE49-F238E27FC236}">
                <a16:creationId xmlns:a16="http://schemas.microsoft.com/office/drawing/2014/main" id="{49CC84DD-CEF6-4FF3-AAAB-D61D9584D30D}"/>
              </a:ext>
            </a:extLst>
          </p:cNvPr>
          <p:cNvSpPr txBox="1"/>
          <p:nvPr/>
        </p:nvSpPr>
        <p:spPr>
          <a:xfrm>
            <a:off x="890534" y="3198167"/>
            <a:ext cx="2643447" cy="461665"/>
          </a:xfrm>
          <a:prstGeom prst="rect">
            <a:avLst/>
          </a:prstGeom>
          <a:noFill/>
          <a:ln w="57150">
            <a:solidFill>
              <a:schemeClr val="tx1"/>
            </a:solidFill>
          </a:ln>
        </p:spPr>
        <p:txBody>
          <a:bodyPr wrap="square" rtlCol="0">
            <a:spAutoFit/>
          </a:bodyPr>
          <a:lstStyle/>
          <a:p>
            <a:pPr algn="ctr"/>
            <a:r>
              <a:rPr lang="en-CA" sz="2400" b="1" dirty="0">
                <a:solidFill>
                  <a:schemeClr val="bg1"/>
                </a:solidFill>
              </a:rPr>
              <a:t>STUDENTS</a:t>
            </a:r>
          </a:p>
        </p:txBody>
      </p:sp>
      <p:sp>
        <p:nvSpPr>
          <p:cNvPr id="20" name="TextBox 19">
            <a:extLst>
              <a:ext uri="{FF2B5EF4-FFF2-40B4-BE49-F238E27FC236}">
                <a16:creationId xmlns:a16="http://schemas.microsoft.com/office/drawing/2014/main" id="{E58B91F9-362A-4379-9B30-BAC2E62397E0}"/>
              </a:ext>
            </a:extLst>
          </p:cNvPr>
          <p:cNvSpPr txBox="1"/>
          <p:nvPr/>
        </p:nvSpPr>
        <p:spPr>
          <a:xfrm>
            <a:off x="3774156" y="3423634"/>
            <a:ext cx="2458064" cy="2585323"/>
          </a:xfrm>
          <a:prstGeom prst="rect">
            <a:avLst/>
          </a:prstGeom>
          <a:noFill/>
          <a:ln w="38100">
            <a:solidFill>
              <a:schemeClr val="tx1"/>
            </a:solidFill>
          </a:ln>
        </p:spPr>
        <p:txBody>
          <a:bodyPr wrap="square" rtlCol="0">
            <a:spAutoFit/>
          </a:bodyPr>
          <a:lstStyle/>
          <a:p>
            <a:r>
              <a:rPr lang="en-CA" dirty="0"/>
              <a:t>What if we could describe in Data what a STUDENT object is?</a:t>
            </a:r>
          </a:p>
          <a:p>
            <a:endParaRPr lang="en-CA" dirty="0"/>
          </a:p>
          <a:p>
            <a:endParaRPr lang="en-CA" dirty="0"/>
          </a:p>
          <a:p>
            <a:r>
              <a:rPr lang="en-CA" dirty="0"/>
              <a:t>We can – this is called JSON. We use XML tags and an agreed up GRAMMER.</a:t>
            </a:r>
          </a:p>
        </p:txBody>
      </p:sp>
      <p:sp>
        <p:nvSpPr>
          <p:cNvPr id="21" name="TextBox 20">
            <a:extLst>
              <a:ext uri="{FF2B5EF4-FFF2-40B4-BE49-F238E27FC236}">
                <a16:creationId xmlns:a16="http://schemas.microsoft.com/office/drawing/2014/main" id="{5883E742-C05E-45F4-BC2C-73290900C944}"/>
              </a:ext>
            </a:extLst>
          </p:cNvPr>
          <p:cNvSpPr txBox="1"/>
          <p:nvPr/>
        </p:nvSpPr>
        <p:spPr>
          <a:xfrm>
            <a:off x="6518788" y="2467398"/>
            <a:ext cx="2900516" cy="4266546"/>
          </a:xfrm>
          <a:prstGeom prst="rect">
            <a:avLst/>
          </a:prstGeom>
          <a:solidFill>
            <a:schemeClr val="accent2">
              <a:lumMod val="20000"/>
              <a:lumOff val="80000"/>
            </a:schemeClr>
          </a:solidFill>
          <a:ln>
            <a:solidFill>
              <a:schemeClr val="tx1"/>
            </a:solidFill>
          </a:ln>
        </p:spPr>
        <p:txBody>
          <a:bodyPr wrap="square" rtlCol="0">
            <a:noAutofit/>
          </a:bodyPr>
          <a:lstStyle/>
          <a:p>
            <a:r>
              <a:rPr lang="en-CA" dirty="0"/>
              <a:t>&lt;student&gt;</a:t>
            </a:r>
          </a:p>
          <a:p>
            <a:r>
              <a:rPr lang="en-CA" dirty="0"/>
              <a:t>&lt;studentnumber </a:t>
            </a:r>
            <a:r>
              <a:rPr lang="en-CA" dirty="0" err="1"/>
              <a:t>attrib:pk</a:t>
            </a:r>
            <a:r>
              <a:rPr lang="en-CA" dirty="0"/>
              <a:t>&gt;</a:t>
            </a:r>
          </a:p>
          <a:p>
            <a:r>
              <a:rPr lang="en-CA" dirty="0"/>
              <a:t>C949494</a:t>
            </a:r>
          </a:p>
          <a:p>
            <a:r>
              <a:rPr lang="en-CA" dirty="0"/>
              <a:t>&lt;/studentnumber&gt;</a:t>
            </a:r>
          </a:p>
          <a:p>
            <a:endParaRPr lang="en-CA" dirty="0"/>
          </a:p>
          <a:p>
            <a:r>
              <a:rPr lang="en-CA" dirty="0"/>
              <a:t>&lt;</a:t>
            </a:r>
            <a:r>
              <a:rPr lang="en-CA" dirty="0" err="1"/>
              <a:t>studentname</a:t>
            </a:r>
            <a:r>
              <a:rPr lang="en-CA" dirty="0"/>
              <a:t>&gt;</a:t>
            </a:r>
          </a:p>
          <a:p>
            <a:r>
              <a:rPr lang="en-CA" dirty="0"/>
              <a:t>C949494</a:t>
            </a:r>
          </a:p>
          <a:p>
            <a:r>
              <a:rPr lang="en-CA" dirty="0"/>
              <a:t>&lt;/studentnumber&gt;</a:t>
            </a:r>
          </a:p>
          <a:p>
            <a:endParaRPr lang="en-CA" dirty="0"/>
          </a:p>
          <a:p>
            <a:r>
              <a:rPr lang="en-CA" dirty="0"/>
              <a:t>&lt;programgroup&gt;</a:t>
            </a:r>
          </a:p>
          <a:p>
            <a:r>
              <a:rPr lang="en-CA" dirty="0"/>
              <a:t>2020S_MAD_T3_S2</a:t>
            </a:r>
          </a:p>
          <a:p>
            <a:r>
              <a:rPr lang="en-CA" dirty="0"/>
              <a:t>&lt;/programgroup&gt;</a:t>
            </a:r>
          </a:p>
          <a:p>
            <a:endParaRPr lang="en-CA" dirty="0"/>
          </a:p>
          <a:p>
            <a:endParaRPr lang="en-CA" dirty="0"/>
          </a:p>
          <a:p>
            <a:r>
              <a:rPr lang="en-CA" dirty="0"/>
              <a:t>&lt;/student&gt;</a:t>
            </a:r>
          </a:p>
        </p:txBody>
      </p:sp>
      <p:sp>
        <p:nvSpPr>
          <p:cNvPr id="22" name="TextBox 21">
            <a:extLst>
              <a:ext uri="{FF2B5EF4-FFF2-40B4-BE49-F238E27FC236}">
                <a16:creationId xmlns:a16="http://schemas.microsoft.com/office/drawing/2014/main" id="{1015AC3C-5AF1-4D50-B3FB-39716F543C44}"/>
              </a:ext>
            </a:extLst>
          </p:cNvPr>
          <p:cNvSpPr txBox="1"/>
          <p:nvPr/>
        </p:nvSpPr>
        <p:spPr>
          <a:xfrm rot="16200000">
            <a:off x="8031676" y="3987682"/>
            <a:ext cx="4179389" cy="830997"/>
          </a:xfrm>
          <a:prstGeom prst="rect">
            <a:avLst/>
          </a:prstGeom>
          <a:noFill/>
        </p:spPr>
        <p:txBody>
          <a:bodyPr wrap="square" rtlCol="0">
            <a:spAutoFit/>
          </a:bodyPr>
          <a:lstStyle/>
          <a:p>
            <a:r>
              <a:rPr lang="en-CA" sz="2400" dirty="0">
                <a:latin typeface="Abadi" panose="020B0604020104020204" pitchFamily="34" charset="0"/>
              </a:rPr>
              <a:t>JSON DATA REPRESENTATION OF A STDUDENT OBJECT</a:t>
            </a:r>
          </a:p>
        </p:txBody>
      </p:sp>
      <p:sp>
        <p:nvSpPr>
          <p:cNvPr id="4" name="TextBox 3">
            <a:extLst>
              <a:ext uri="{FF2B5EF4-FFF2-40B4-BE49-F238E27FC236}">
                <a16:creationId xmlns:a16="http://schemas.microsoft.com/office/drawing/2014/main" id="{2E5BE8CA-DD85-46E5-8662-64486D833EB6}"/>
              </a:ext>
            </a:extLst>
          </p:cNvPr>
          <p:cNvSpPr txBox="1"/>
          <p:nvPr/>
        </p:nvSpPr>
        <p:spPr>
          <a:xfrm>
            <a:off x="6518788" y="2069869"/>
            <a:ext cx="2878529" cy="369332"/>
          </a:xfrm>
          <a:prstGeom prst="rect">
            <a:avLst/>
          </a:prstGeom>
          <a:solidFill>
            <a:schemeClr val="accent2">
              <a:lumMod val="60000"/>
              <a:lumOff val="40000"/>
            </a:schemeClr>
          </a:solidFill>
        </p:spPr>
        <p:txBody>
          <a:bodyPr wrap="square" rtlCol="0">
            <a:spAutoFit/>
          </a:bodyPr>
          <a:lstStyle/>
          <a:p>
            <a:pPr algn="ctr"/>
            <a:r>
              <a:rPr lang="en-CA" dirty="0" err="1"/>
              <a:t>Student.json</a:t>
            </a:r>
            <a:endParaRPr lang="en-CA" dirty="0"/>
          </a:p>
        </p:txBody>
      </p:sp>
    </p:spTree>
    <p:extLst>
      <p:ext uri="{BB962C8B-B14F-4D97-AF65-F5344CB8AC3E}">
        <p14:creationId xmlns:p14="http://schemas.microsoft.com/office/powerpoint/2010/main" val="240021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E0E291-94C5-4C6D-86D3-BFFD2E25CC29}"/>
              </a:ext>
            </a:extLst>
          </p:cNvPr>
          <p:cNvPicPr>
            <a:picLocks noChangeAspect="1"/>
          </p:cNvPicPr>
          <p:nvPr/>
        </p:nvPicPr>
        <p:blipFill>
          <a:blip r:embed="rId2"/>
          <a:stretch>
            <a:fillRect/>
          </a:stretch>
        </p:blipFill>
        <p:spPr>
          <a:xfrm>
            <a:off x="1638658" y="0"/>
            <a:ext cx="8914683" cy="6858000"/>
          </a:xfrm>
          <a:prstGeom prst="rect">
            <a:avLst/>
          </a:prstGeom>
        </p:spPr>
      </p:pic>
    </p:spTree>
    <p:extLst>
      <p:ext uri="{BB962C8B-B14F-4D97-AF65-F5344CB8AC3E}">
        <p14:creationId xmlns:p14="http://schemas.microsoft.com/office/powerpoint/2010/main" val="1021209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Rectangle 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44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CE0593-5D17-41B8-B406-B95459F347EF}"/>
              </a:ext>
            </a:extLst>
          </p:cNvPr>
          <p:cNvSpPr>
            <a:spLocks noGrp="1"/>
          </p:cNvSpPr>
          <p:nvPr>
            <p:ph type="title"/>
          </p:nvPr>
        </p:nvSpPr>
        <p:spPr>
          <a:xfrm>
            <a:off x="8814816" y="618681"/>
            <a:ext cx="3218688" cy="4794567"/>
          </a:xfrm>
        </p:spPr>
        <p:txBody>
          <a:bodyPr vert="horz" lIns="91440" tIns="45720" rIns="91440" bIns="45720" rtlCol="0" anchor="ctr">
            <a:normAutofit/>
          </a:bodyPr>
          <a:lstStyle/>
          <a:p>
            <a:r>
              <a:rPr lang="en-US" sz="3600" dirty="0">
                <a:solidFill>
                  <a:srgbClr val="FFFFFF"/>
                </a:solidFill>
              </a:rPr>
              <a:t>You can implement special handling of JSON data representations in JavaScript</a:t>
            </a:r>
          </a:p>
        </p:txBody>
      </p:sp>
      <p:sp>
        <p:nvSpPr>
          <p:cNvPr id="38"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D8F379D-ED74-43B4-B3FA-4503968BADD4}"/>
              </a:ext>
            </a:extLst>
          </p:cNvPr>
          <p:cNvPicPr>
            <a:picLocks noGrp="1" noChangeAspect="1"/>
          </p:cNvPicPr>
          <p:nvPr>
            <p:ph idx="1"/>
          </p:nvPr>
        </p:nvPicPr>
        <p:blipFill rotWithShape="1">
          <a:blip r:embed="rId2"/>
          <a:srcRect b="16614"/>
          <a:stretch/>
        </p:blipFill>
        <p:spPr>
          <a:xfrm>
            <a:off x="976251" y="942538"/>
            <a:ext cx="7163222" cy="4808332"/>
          </a:xfrm>
          <a:prstGeom prst="rect">
            <a:avLst/>
          </a:prstGeom>
          <a:effectLst/>
        </p:spPr>
      </p:pic>
    </p:spTree>
    <p:extLst>
      <p:ext uri="{BB962C8B-B14F-4D97-AF65-F5344CB8AC3E}">
        <p14:creationId xmlns:p14="http://schemas.microsoft.com/office/powerpoint/2010/main" val="2350181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BE79-51BB-43E1-8EF1-F421C19F3ED3}"/>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54F51BA-C9C1-4357-AB5C-5D340DE3774E}"/>
              </a:ext>
            </a:extLst>
          </p:cNvPr>
          <p:cNvSpPr>
            <a:spLocks noGrp="1"/>
          </p:cNvSpPr>
          <p:nvPr>
            <p:ph idx="1"/>
          </p:nvPr>
        </p:nvSpPr>
        <p:spPr/>
        <p:txBody>
          <a:bodyPr/>
          <a:lstStyle/>
          <a:p>
            <a:endParaRPr lang="en-CA"/>
          </a:p>
        </p:txBody>
      </p:sp>
      <p:pic>
        <p:nvPicPr>
          <p:cNvPr id="4" name="Picture 3">
            <a:extLst>
              <a:ext uri="{FF2B5EF4-FFF2-40B4-BE49-F238E27FC236}">
                <a16:creationId xmlns:a16="http://schemas.microsoft.com/office/drawing/2014/main" id="{34BF0251-D7C8-4990-AD6D-3AD877D1DE93}"/>
              </a:ext>
            </a:extLst>
          </p:cNvPr>
          <p:cNvPicPr>
            <a:picLocks noChangeAspect="1"/>
          </p:cNvPicPr>
          <p:nvPr/>
        </p:nvPicPr>
        <p:blipFill>
          <a:blip r:embed="rId2"/>
          <a:stretch>
            <a:fillRect/>
          </a:stretch>
        </p:blipFill>
        <p:spPr>
          <a:xfrm>
            <a:off x="0" y="520425"/>
            <a:ext cx="12192000" cy="5817149"/>
          </a:xfrm>
          <a:prstGeom prst="rect">
            <a:avLst/>
          </a:prstGeom>
        </p:spPr>
      </p:pic>
    </p:spTree>
    <p:extLst>
      <p:ext uri="{BB962C8B-B14F-4D97-AF65-F5344CB8AC3E}">
        <p14:creationId xmlns:p14="http://schemas.microsoft.com/office/powerpoint/2010/main" val="2276934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C0D8-FB8B-4BE0-8333-73023768CF84}"/>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01EDFC6B-5779-40D4-AFA8-6A844604A947}"/>
              </a:ext>
            </a:extLst>
          </p:cNvPr>
          <p:cNvSpPr>
            <a:spLocks noGrp="1"/>
          </p:cNvSpPr>
          <p:nvPr>
            <p:ph idx="1"/>
          </p:nvPr>
        </p:nvSpPr>
        <p:spPr/>
        <p:txBody>
          <a:bodyPr/>
          <a:lstStyle/>
          <a:p>
            <a:endParaRPr lang="en-CA"/>
          </a:p>
        </p:txBody>
      </p:sp>
      <p:pic>
        <p:nvPicPr>
          <p:cNvPr id="4" name="Picture 3">
            <a:extLst>
              <a:ext uri="{FF2B5EF4-FFF2-40B4-BE49-F238E27FC236}">
                <a16:creationId xmlns:a16="http://schemas.microsoft.com/office/drawing/2014/main" id="{C560FC9B-47AC-4408-9A3A-25A93165AE86}"/>
              </a:ext>
            </a:extLst>
          </p:cNvPr>
          <p:cNvPicPr>
            <a:picLocks noChangeAspect="1"/>
          </p:cNvPicPr>
          <p:nvPr/>
        </p:nvPicPr>
        <p:blipFill>
          <a:blip r:embed="rId2"/>
          <a:stretch>
            <a:fillRect/>
          </a:stretch>
        </p:blipFill>
        <p:spPr>
          <a:xfrm>
            <a:off x="679635" y="0"/>
            <a:ext cx="10832730" cy="6858000"/>
          </a:xfrm>
          <a:prstGeom prst="rect">
            <a:avLst/>
          </a:prstGeom>
        </p:spPr>
      </p:pic>
    </p:spTree>
    <p:extLst>
      <p:ext uri="{BB962C8B-B14F-4D97-AF65-F5344CB8AC3E}">
        <p14:creationId xmlns:p14="http://schemas.microsoft.com/office/powerpoint/2010/main" val="2443812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28B3F0F-05C8-4B07-A2EA-B9F4A55B3E14}"/>
              </a:ext>
            </a:extLst>
          </p:cNvPr>
          <p:cNvSpPr>
            <a:spLocks noGrp="1"/>
          </p:cNvSpPr>
          <p:nvPr>
            <p:ph type="title"/>
          </p:nvPr>
        </p:nvSpPr>
        <p:spPr>
          <a:xfrm>
            <a:off x="8868696" y="56468"/>
            <a:ext cx="2926080" cy="2468880"/>
          </a:xfrm>
          <a:solidFill>
            <a:srgbClr val="83E0B3"/>
          </a:solidFill>
        </p:spPr>
        <p:txBody>
          <a:bodyPr vert="horz" lIns="91440" tIns="45720" rIns="91440" bIns="45720" rtlCol="0" anchor="b">
            <a:normAutofit fontScale="90000"/>
          </a:bodyPr>
          <a:lstStyle/>
          <a:p>
            <a:r>
              <a:rPr lang="en-US" sz="4000" dirty="0"/>
              <a:t>MONGO DB and the concept of the NOSQL Database</a:t>
            </a:r>
          </a:p>
        </p:txBody>
      </p:sp>
      <p:sp>
        <p:nvSpPr>
          <p:cNvPr id="31"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Shape 34">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4" name="Content Placeholder 3">
            <a:extLst>
              <a:ext uri="{FF2B5EF4-FFF2-40B4-BE49-F238E27FC236}">
                <a16:creationId xmlns:a16="http://schemas.microsoft.com/office/drawing/2014/main" id="{066CB7DB-2B42-40A5-BAFD-44D28177F451}"/>
              </a:ext>
            </a:extLst>
          </p:cNvPr>
          <p:cNvPicPr>
            <a:picLocks noGrp="1" noChangeAspect="1"/>
          </p:cNvPicPr>
          <p:nvPr>
            <p:ph idx="1"/>
          </p:nvPr>
        </p:nvPicPr>
        <p:blipFill rotWithShape="1">
          <a:blip r:embed="rId2"/>
          <a:srcRect t="3047" r="1" b="1"/>
          <a:stretch/>
        </p:blipFill>
        <p:spPr>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
        <p:nvSpPr>
          <p:cNvPr id="20" name="Title 1">
            <a:extLst>
              <a:ext uri="{FF2B5EF4-FFF2-40B4-BE49-F238E27FC236}">
                <a16:creationId xmlns:a16="http://schemas.microsoft.com/office/drawing/2014/main" id="{94A75C16-3C97-41A1-919B-5F742ECFFF1A}"/>
              </a:ext>
            </a:extLst>
          </p:cNvPr>
          <p:cNvSpPr txBox="1">
            <a:spLocks/>
          </p:cNvSpPr>
          <p:nvPr/>
        </p:nvSpPr>
        <p:spPr>
          <a:xfrm>
            <a:off x="8875147" y="2737445"/>
            <a:ext cx="2926080" cy="2468880"/>
          </a:xfrm>
          <a:prstGeom prst="rect">
            <a:avLst/>
          </a:prstGeom>
          <a:solidFill>
            <a:srgbClr val="83E0B3"/>
          </a:solidFill>
        </p:spPr>
        <p:txBody>
          <a:bodyPr vert="horz" lIns="91440" tIns="45720" rIns="91440" bIns="45720" rtlCol="0" anchor="b">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MONGO uses Document Collections not Tables with </a:t>
            </a:r>
            <a:r>
              <a:rPr lang="en-US" sz="4000" dirty="0" err="1"/>
              <a:t>Rowsets</a:t>
            </a:r>
            <a:r>
              <a:rPr lang="en-US" sz="4000" dirty="0"/>
              <a:t>, Fields and Primary Keys</a:t>
            </a:r>
          </a:p>
        </p:txBody>
      </p:sp>
    </p:spTree>
    <p:extLst>
      <p:ext uri="{BB962C8B-B14F-4D97-AF65-F5344CB8AC3E}">
        <p14:creationId xmlns:p14="http://schemas.microsoft.com/office/powerpoint/2010/main" val="192391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7D971-FABB-49E6-9DF9-FDDC42130F3F}"/>
              </a:ext>
            </a:extLst>
          </p:cNvPr>
          <p:cNvSpPr>
            <a:spLocks noGrp="1"/>
          </p:cNvSpPr>
          <p:nvPr>
            <p:ph type="title"/>
          </p:nvPr>
        </p:nvSpPr>
        <p:spPr>
          <a:xfrm>
            <a:off x="838200" y="365126"/>
            <a:ext cx="10515600" cy="649028"/>
          </a:xfrm>
          <a:solidFill>
            <a:schemeClr val="accent1">
              <a:lumMod val="20000"/>
              <a:lumOff val="80000"/>
            </a:schemeClr>
          </a:solidFill>
        </p:spPr>
        <p:txBody>
          <a:bodyPr>
            <a:normAutofit fontScale="90000"/>
          </a:bodyPr>
          <a:lstStyle/>
          <a:p>
            <a:r>
              <a:rPr lang="en-CA" dirty="0"/>
              <a:t>MONGO DB is a NOSQL database</a:t>
            </a:r>
          </a:p>
        </p:txBody>
      </p:sp>
      <p:sp>
        <p:nvSpPr>
          <p:cNvPr id="3" name="Content Placeholder 2">
            <a:extLst>
              <a:ext uri="{FF2B5EF4-FFF2-40B4-BE49-F238E27FC236}">
                <a16:creationId xmlns:a16="http://schemas.microsoft.com/office/drawing/2014/main" id="{C2A55276-B4FE-4FFE-A8D9-43213941CA33}"/>
              </a:ext>
            </a:extLst>
          </p:cNvPr>
          <p:cNvSpPr>
            <a:spLocks noGrp="1"/>
          </p:cNvSpPr>
          <p:nvPr>
            <p:ph idx="1"/>
          </p:nvPr>
        </p:nvSpPr>
        <p:spPr>
          <a:xfrm>
            <a:off x="838200" y="1313411"/>
            <a:ext cx="10515600" cy="4863552"/>
          </a:xfrm>
        </p:spPr>
        <p:txBody>
          <a:bodyPr/>
          <a:lstStyle/>
          <a:p>
            <a:r>
              <a:rPr lang="en-CA" dirty="0"/>
              <a:t>To understand what this means, let’s start by reviewing the concept of the SQL Database, Dr. Codd, and his famous 12 Laws!</a:t>
            </a:r>
          </a:p>
          <a:p>
            <a:r>
              <a:rPr lang="en-CA" dirty="0"/>
              <a:t>Where does the Relational Database Model break down?</a:t>
            </a:r>
          </a:p>
          <a:p>
            <a:pPr marL="0" indent="0">
              <a:buNone/>
            </a:pPr>
            <a:endParaRPr lang="en-CA" dirty="0"/>
          </a:p>
        </p:txBody>
      </p:sp>
    </p:spTree>
    <p:extLst>
      <p:ext uri="{BB962C8B-B14F-4D97-AF65-F5344CB8AC3E}">
        <p14:creationId xmlns:p14="http://schemas.microsoft.com/office/powerpoint/2010/main" val="4128115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7D971-FABB-49E6-9DF9-FDDC42130F3F}"/>
              </a:ext>
            </a:extLst>
          </p:cNvPr>
          <p:cNvSpPr>
            <a:spLocks noGrp="1"/>
          </p:cNvSpPr>
          <p:nvPr>
            <p:ph type="title"/>
          </p:nvPr>
        </p:nvSpPr>
        <p:spPr>
          <a:xfrm>
            <a:off x="838200" y="365126"/>
            <a:ext cx="10515600" cy="649028"/>
          </a:xfrm>
          <a:solidFill>
            <a:schemeClr val="accent1">
              <a:lumMod val="20000"/>
              <a:lumOff val="80000"/>
            </a:schemeClr>
          </a:solidFill>
        </p:spPr>
        <p:txBody>
          <a:bodyPr>
            <a:normAutofit fontScale="90000"/>
          </a:bodyPr>
          <a:lstStyle/>
          <a:p>
            <a:r>
              <a:rPr lang="en-CA" dirty="0"/>
              <a:t>The Database Schema</a:t>
            </a:r>
          </a:p>
        </p:txBody>
      </p:sp>
      <p:sp>
        <p:nvSpPr>
          <p:cNvPr id="3" name="Content Placeholder 2">
            <a:extLst>
              <a:ext uri="{FF2B5EF4-FFF2-40B4-BE49-F238E27FC236}">
                <a16:creationId xmlns:a16="http://schemas.microsoft.com/office/drawing/2014/main" id="{C2A55276-B4FE-4FFE-A8D9-43213941CA33}"/>
              </a:ext>
            </a:extLst>
          </p:cNvPr>
          <p:cNvSpPr>
            <a:spLocks noGrp="1"/>
          </p:cNvSpPr>
          <p:nvPr>
            <p:ph idx="1"/>
          </p:nvPr>
        </p:nvSpPr>
        <p:spPr>
          <a:xfrm>
            <a:off x="838200" y="1313411"/>
            <a:ext cx="10515600" cy="4863552"/>
          </a:xfrm>
        </p:spPr>
        <p:txBody>
          <a:bodyPr>
            <a:normAutofit fontScale="62500" lnSpcReduction="20000"/>
          </a:bodyPr>
          <a:lstStyle/>
          <a:p>
            <a:pPr marL="0" indent="0">
              <a:buNone/>
            </a:pPr>
            <a:r>
              <a:rPr lang="en-US" dirty="0"/>
              <a:t>The database schema of a database is its structure described in a formal language supported by the database management system (DBMS). </a:t>
            </a:r>
          </a:p>
          <a:p>
            <a:pPr marL="0" indent="0">
              <a:buNone/>
            </a:pPr>
            <a:r>
              <a:rPr lang="en-US" dirty="0"/>
              <a:t>The term "schema" refers to the organization of data as a blueprint of how the database is constructed (divided into database tables in the case of relational databases). </a:t>
            </a:r>
          </a:p>
          <a:p>
            <a:pPr marL="0" indent="0">
              <a:buNone/>
            </a:pPr>
            <a:r>
              <a:rPr lang="en-US" dirty="0"/>
              <a:t>The formal definition of a database schema is a set of formulas (sentences) called integrity constraints imposed on a database.[citation needed] These integrity constraints ensure compatibility between parts of the schema. All constraints are expressible in the same language. A database can be considered a structure in realization of the database language.[1] The states of a created conceptual schema are transformed into an explicit mapping, the database schema. This describes how real-world entities are modeled in the database.</a:t>
            </a:r>
          </a:p>
          <a:p>
            <a:pPr marL="0" indent="0">
              <a:buNone/>
            </a:pPr>
            <a:r>
              <a:rPr lang="en-US" dirty="0"/>
              <a:t>"A database schema specifies, based on the database administrator's knowledge of possible applications, the facts that can enter the database, or those of interest to the possible end-users."[2] The notion of a database schema plays the same role as the notion of theory in predicate calculus. A model of this "theory" closely corresponds to a database, which can be seen at any instant of time as a mathematical object. Thus a schema can contain formulas representing integrity constraints specifically for an application and the constraints specifically for a type of database, all expressed in the same database language.[1] In a relational database, the schema defines the tables, fields, relationships, views, indexes, packages, procedures, functions, queues, triggers, types, sequences, materialized views, synonyms, database links, directories, XML schemas, and other elements.</a:t>
            </a:r>
          </a:p>
          <a:p>
            <a:pPr marL="0" indent="0">
              <a:buNone/>
            </a:pPr>
            <a:r>
              <a:rPr lang="en-US" dirty="0"/>
              <a:t>A database generally stores its schema in a data dictionary. Although a schema is defined in text database language, the term is often used to refer to a graphical depiction of the database structure. In other words, schema is the structure of the database that defines the objects in the database.</a:t>
            </a:r>
          </a:p>
          <a:p>
            <a:pPr marL="0" indent="0">
              <a:buNone/>
            </a:pPr>
            <a:endParaRPr lang="en-US" dirty="0"/>
          </a:p>
          <a:p>
            <a:pPr marL="0" indent="0">
              <a:buNone/>
            </a:pPr>
            <a:endParaRPr lang="en-CA" dirty="0"/>
          </a:p>
        </p:txBody>
      </p:sp>
    </p:spTree>
    <p:extLst>
      <p:ext uri="{BB962C8B-B14F-4D97-AF65-F5344CB8AC3E}">
        <p14:creationId xmlns:p14="http://schemas.microsoft.com/office/powerpoint/2010/main" val="4194253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7D971-FABB-49E6-9DF9-FDDC42130F3F}"/>
              </a:ext>
            </a:extLst>
          </p:cNvPr>
          <p:cNvSpPr>
            <a:spLocks noGrp="1"/>
          </p:cNvSpPr>
          <p:nvPr>
            <p:ph type="title"/>
          </p:nvPr>
        </p:nvSpPr>
        <p:spPr>
          <a:xfrm>
            <a:off x="838200" y="365126"/>
            <a:ext cx="10515600" cy="1513550"/>
          </a:xfrm>
          <a:solidFill>
            <a:schemeClr val="accent1">
              <a:lumMod val="20000"/>
              <a:lumOff val="80000"/>
            </a:schemeClr>
          </a:solidFill>
        </p:spPr>
        <p:txBody>
          <a:bodyPr>
            <a:normAutofit/>
          </a:bodyPr>
          <a:lstStyle/>
          <a:p>
            <a:r>
              <a:rPr lang="en-CA" dirty="0"/>
              <a:t>Mongo changes around the paradigm of how to classify, sort, search, and retrieve data</a:t>
            </a:r>
          </a:p>
        </p:txBody>
      </p:sp>
      <p:sp>
        <p:nvSpPr>
          <p:cNvPr id="3" name="Content Placeholder 2">
            <a:extLst>
              <a:ext uri="{FF2B5EF4-FFF2-40B4-BE49-F238E27FC236}">
                <a16:creationId xmlns:a16="http://schemas.microsoft.com/office/drawing/2014/main" id="{C2A55276-B4FE-4FFE-A8D9-43213941CA33}"/>
              </a:ext>
            </a:extLst>
          </p:cNvPr>
          <p:cNvSpPr>
            <a:spLocks noGrp="1"/>
          </p:cNvSpPr>
          <p:nvPr>
            <p:ph idx="1"/>
          </p:nvPr>
        </p:nvSpPr>
        <p:spPr>
          <a:xfrm>
            <a:off x="838200" y="2310937"/>
            <a:ext cx="10515600" cy="3866025"/>
          </a:xfrm>
        </p:spPr>
        <p:txBody>
          <a:bodyPr>
            <a:normAutofit/>
          </a:bodyPr>
          <a:lstStyle/>
          <a:p>
            <a:pPr marL="0" indent="0">
              <a:buNone/>
            </a:pPr>
            <a:endParaRPr lang="en-CA" dirty="0"/>
          </a:p>
        </p:txBody>
      </p:sp>
    </p:spTree>
    <p:extLst>
      <p:ext uri="{BB962C8B-B14F-4D97-AF65-F5344CB8AC3E}">
        <p14:creationId xmlns:p14="http://schemas.microsoft.com/office/powerpoint/2010/main" val="335495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6A0DA-E86D-43AE-AAD3-2964C7C21900}"/>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DF0838B1-796D-406D-9908-14577A17BB9C}"/>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D72A5E60-79D7-48A5-B8CA-2817EC1FE2C3}"/>
              </a:ext>
            </a:extLst>
          </p:cNvPr>
          <p:cNvPicPr>
            <a:picLocks noChangeAspect="1"/>
          </p:cNvPicPr>
          <p:nvPr/>
        </p:nvPicPr>
        <p:blipFill>
          <a:blip r:embed="rId2"/>
          <a:stretch>
            <a:fillRect/>
          </a:stretch>
        </p:blipFill>
        <p:spPr>
          <a:xfrm>
            <a:off x="336050" y="0"/>
            <a:ext cx="11519899" cy="6858000"/>
          </a:xfrm>
          <a:prstGeom prst="rect">
            <a:avLst/>
          </a:prstGeom>
        </p:spPr>
      </p:pic>
    </p:spTree>
    <p:extLst>
      <p:ext uri="{BB962C8B-B14F-4D97-AF65-F5344CB8AC3E}">
        <p14:creationId xmlns:p14="http://schemas.microsoft.com/office/powerpoint/2010/main" val="771433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22276-0854-4D7F-95C8-F4670E523C69}"/>
              </a:ext>
            </a:extLst>
          </p:cNvPr>
          <p:cNvSpPr>
            <a:spLocks noGrp="1"/>
          </p:cNvSpPr>
          <p:nvPr>
            <p:ph type="title"/>
          </p:nvPr>
        </p:nvSpPr>
        <p:spPr>
          <a:xfrm>
            <a:off x="838200" y="357445"/>
            <a:ext cx="10515600" cy="789711"/>
          </a:xfrm>
          <a:solidFill>
            <a:schemeClr val="tx2">
              <a:lumMod val="20000"/>
              <a:lumOff val="80000"/>
            </a:schemeClr>
          </a:solidFill>
        </p:spPr>
        <p:txBody>
          <a:bodyPr/>
          <a:lstStyle/>
          <a:p>
            <a:r>
              <a:rPr lang="en-CA" dirty="0"/>
              <a:t>a simple review of SQL technology :</a:t>
            </a:r>
          </a:p>
        </p:txBody>
      </p:sp>
      <p:sp>
        <p:nvSpPr>
          <p:cNvPr id="3" name="Content Placeholder 2">
            <a:extLst>
              <a:ext uri="{FF2B5EF4-FFF2-40B4-BE49-F238E27FC236}">
                <a16:creationId xmlns:a16="http://schemas.microsoft.com/office/drawing/2014/main" id="{7FE7DD60-B645-4F66-8C64-9416E6BD88CC}"/>
              </a:ext>
            </a:extLst>
          </p:cNvPr>
          <p:cNvSpPr>
            <a:spLocks noGrp="1"/>
          </p:cNvSpPr>
          <p:nvPr>
            <p:ph idx="1"/>
          </p:nvPr>
        </p:nvSpPr>
        <p:spPr>
          <a:xfrm>
            <a:off x="838200" y="1221972"/>
            <a:ext cx="10515600" cy="4954992"/>
          </a:xfrm>
        </p:spPr>
        <p:txBody>
          <a:bodyPr/>
          <a:lstStyle/>
          <a:p>
            <a:r>
              <a:rPr lang="en-CA" dirty="0"/>
              <a:t>Let’s take some real estate data</a:t>
            </a:r>
          </a:p>
          <a:p>
            <a:r>
              <a:rPr lang="en-CA" dirty="0"/>
              <a:t>Let’s import it into our SQL database</a:t>
            </a:r>
          </a:p>
          <a:p>
            <a:r>
              <a:rPr lang="en-CA" dirty="0"/>
              <a:t>Then let’s see how to do a SQL pull (query) on our SQL data store</a:t>
            </a:r>
          </a:p>
          <a:p>
            <a:r>
              <a:rPr lang="en-CA" dirty="0"/>
              <a:t>Let’s start with a simple review of SQL technology</a:t>
            </a:r>
          </a:p>
        </p:txBody>
      </p:sp>
    </p:spTree>
    <p:extLst>
      <p:ext uri="{BB962C8B-B14F-4D97-AF65-F5344CB8AC3E}">
        <p14:creationId xmlns:p14="http://schemas.microsoft.com/office/powerpoint/2010/main" val="2788245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22276-0854-4D7F-95C8-F4670E523C69}"/>
              </a:ext>
            </a:extLst>
          </p:cNvPr>
          <p:cNvSpPr>
            <a:spLocks noGrp="1"/>
          </p:cNvSpPr>
          <p:nvPr>
            <p:ph type="title"/>
          </p:nvPr>
        </p:nvSpPr>
        <p:spPr>
          <a:xfrm>
            <a:off x="838200" y="357445"/>
            <a:ext cx="10515600" cy="789711"/>
          </a:xfrm>
          <a:solidFill>
            <a:schemeClr val="tx2">
              <a:lumMod val="20000"/>
              <a:lumOff val="80000"/>
            </a:schemeClr>
          </a:solidFill>
        </p:spPr>
        <p:txBody>
          <a:bodyPr/>
          <a:lstStyle/>
          <a:p>
            <a:r>
              <a:rPr lang="en-CA" dirty="0"/>
              <a:t>a simple review of SQL technology :</a:t>
            </a:r>
          </a:p>
        </p:txBody>
      </p:sp>
      <p:sp>
        <p:nvSpPr>
          <p:cNvPr id="3" name="Content Placeholder 2">
            <a:extLst>
              <a:ext uri="{FF2B5EF4-FFF2-40B4-BE49-F238E27FC236}">
                <a16:creationId xmlns:a16="http://schemas.microsoft.com/office/drawing/2014/main" id="{7FE7DD60-B645-4F66-8C64-9416E6BD88CC}"/>
              </a:ext>
            </a:extLst>
          </p:cNvPr>
          <p:cNvSpPr>
            <a:spLocks noGrp="1"/>
          </p:cNvSpPr>
          <p:nvPr>
            <p:ph idx="1"/>
          </p:nvPr>
        </p:nvSpPr>
        <p:spPr>
          <a:xfrm>
            <a:off x="838200" y="1221972"/>
            <a:ext cx="10515600" cy="4954992"/>
          </a:xfrm>
        </p:spPr>
        <p:txBody>
          <a:bodyPr>
            <a:normAutofit lnSpcReduction="10000"/>
          </a:bodyPr>
          <a:lstStyle/>
          <a:p>
            <a:r>
              <a:rPr lang="en-CA" dirty="0"/>
              <a:t>What is the basis of how SQL works:</a:t>
            </a:r>
          </a:p>
          <a:p>
            <a:r>
              <a:rPr lang="en-CA" dirty="0"/>
              <a:t>Codd’s 12 Laws: Download the PDF</a:t>
            </a:r>
          </a:p>
          <a:p>
            <a:r>
              <a:rPr lang="en-CA" dirty="0"/>
              <a:t>Thomas Codd in 1972 wrote a paper stating what the Ideal container for data would like:</a:t>
            </a:r>
          </a:p>
          <a:p>
            <a:r>
              <a:rPr lang="en-CA" dirty="0"/>
              <a:t>He said:</a:t>
            </a:r>
          </a:p>
          <a:p>
            <a:pPr lvl="1"/>
            <a:r>
              <a:rPr lang="en-CA" dirty="0"/>
              <a:t>Data captured into TABLES</a:t>
            </a:r>
          </a:p>
          <a:p>
            <a:pPr lvl="1"/>
            <a:r>
              <a:rPr lang="en-CA" dirty="0"/>
              <a:t>Table is MATRIX in the sense of an Algebra Matrix</a:t>
            </a:r>
          </a:p>
          <a:p>
            <a:pPr lvl="1"/>
            <a:r>
              <a:rPr lang="en-CA" dirty="0"/>
              <a:t>Rows = sets of data: they are called row sets</a:t>
            </a:r>
          </a:p>
          <a:p>
            <a:pPr lvl="1"/>
            <a:r>
              <a:rPr lang="en-CA" dirty="0"/>
              <a:t>Columns = field names ???</a:t>
            </a:r>
          </a:p>
          <a:p>
            <a:pPr lvl="1"/>
            <a:endParaRPr lang="en-CA" dirty="0"/>
          </a:p>
          <a:p>
            <a:pPr marL="182563" lvl="1" indent="-182563"/>
            <a:r>
              <a:rPr lang="en-CA" dirty="0"/>
              <a:t>Let’s do a simple example of designing a database with EXCEL</a:t>
            </a:r>
          </a:p>
          <a:p>
            <a:pPr marL="182563" lvl="1" indent="-182563"/>
            <a:r>
              <a:rPr lang="en-CA" dirty="0"/>
              <a:t>HINT: This would be a GREAT design diagram in your PPTX for your Project.</a:t>
            </a:r>
          </a:p>
        </p:txBody>
      </p:sp>
    </p:spTree>
    <p:extLst>
      <p:ext uri="{BB962C8B-B14F-4D97-AF65-F5344CB8AC3E}">
        <p14:creationId xmlns:p14="http://schemas.microsoft.com/office/powerpoint/2010/main" val="1495976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BD96F-80D5-4E53-92C5-94775F3D29A2}"/>
              </a:ext>
            </a:extLst>
          </p:cNvPr>
          <p:cNvSpPr>
            <a:spLocks noGrp="1"/>
          </p:cNvSpPr>
          <p:nvPr>
            <p:ph type="title"/>
          </p:nvPr>
        </p:nvSpPr>
        <p:spPr>
          <a:xfrm>
            <a:off x="838200" y="157307"/>
            <a:ext cx="10515600" cy="607464"/>
          </a:xfrm>
          <a:solidFill>
            <a:schemeClr val="accent1"/>
          </a:solidFill>
        </p:spPr>
        <p:txBody>
          <a:bodyPr>
            <a:normAutofit fontScale="90000"/>
          </a:bodyPr>
          <a:lstStyle/>
          <a:p>
            <a:r>
              <a:rPr lang="en-CA" dirty="0">
                <a:solidFill>
                  <a:schemeClr val="accent4">
                    <a:lumMod val="20000"/>
                    <a:lumOff val="80000"/>
                  </a:schemeClr>
                </a:solidFill>
              </a:rPr>
              <a:t>Lab Test 1: Thursday July 30</a:t>
            </a:r>
          </a:p>
        </p:txBody>
      </p:sp>
      <p:sp>
        <p:nvSpPr>
          <p:cNvPr id="3" name="Content Placeholder 2">
            <a:extLst>
              <a:ext uri="{FF2B5EF4-FFF2-40B4-BE49-F238E27FC236}">
                <a16:creationId xmlns:a16="http://schemas.microsoft.com/office/drawing/2014/main" id="{19B1BEDA-D3F6-491E-B1F9-0EBD4D262522}"/>
              </a:ext>
            </a:extLst>
          </p:cNvPr>
          <p:cNvSpPr>
            <a:spLocks noGrp="1"/>
          </p:cNvSpPr>
          <p:nvPr>
            <p:ph idx="1"/>
          </p:nvPr>
        </p:nvSpPr>
        <p:spPr>
          <a:xfrm>
            <a:off x="838200" y="764770"/>
            <a:ext cx="10515600" cy="5660967"/>
          </a:xfrm>
          <a:solidFill>
            <a:schemeClr val="accent1">
              <a:lumMod val="20000"/>
              <a:lumOff val="80000"/>
            </a:schemeClr>
          </a:solidFill>
        </p:spPr>
        <p:txBody>
          <a:bodyPr>
            <a:normAutofit lnSpcReduction="10000"/>
          </a:bodyPr>
          <a:lstStyle/>
          <a:p>
            <a:r>
              <a:rPr lang="en-CA" dirty="0"/>
              <a:t>Test will be in the last hour of class</a:t>
            </a:r>
          </a:p>
          <a:p>
            <a:r>
              <a:rPr lang="en-CA" dirty="0"/>
              <a:t>You will receive a Word Document with instructions.</a:t>
            </a:r>
          </a:p>
          <a:p>
            <a:r>
              <a:rPr lang="en-CA" dirty="0"/>
              <a:t>You rename that document to your name-studentID.docx</a:t>
            </a:r>
          </a:p>
          <a:p>
            <a:r>
              <a:rPr lang="en-CA" dirty="0"/>
              <a:t>When complete: upload to a provided Dropbox Link.</a:t>
            </a:r>
          </a:p>
          <a:p>
            <a:r>
              <a:rPr lang="en-CA" dirty="0"/>
              <a:t>Instructions:</a:t>
            </a:r>
          </a:p>
          <a:p>
            <a:r>
              <a:rPr lang="en-CA" dirty="0"/>
              <a:t>Following In Class Lab Exercises:</a:t>
            </a:r>
          </a:p>
          <a:p>
            <a:r>
              <a:rPr lang="en-CA" dirty="0"/>
              <a:t>Using </a:t>
            </a:r>
            <a:r>
              <a:rPr lang="en-CA" dirty="0" err="1"/>
              <a:t>SQLiteDBrowser</a:t>
            </a:r>
            <a:r>
              <a:rPr lang="en-CA" dirty="0"/>
              <a:t>, create a SQLite Database</a:t>
            </a:r>
          </a:p>
          <a:p>
            <a:r>
              <a:rPr lang="en-CA" dirty="0"/>
              <a:t>Write some code with Node.js Express.js to pull information out of the database and display it on a webpage.</a:t>
            </a:r>
          </a:p>
          <a:p>
            <a:r>
              <a:rPr lang="en-CA" dirty="0"/>
              <a:t>You might use MONGO DB as your Database.</a:t>
            </a:r>
          </a:p>
          <a:p>
            <a:r>
              <a:rPr lang="en-CA" dirty="0"/>
              <a:t>Your hand in work will be screenshots of your Work -&gt; copy/pasted into your Word Document.</a:t>
            </a:r>
          </a:p>
          <a:p>
            <a:endParaRPr lang="en-CA" dirty="0"/>
          </a:p>
        </p:txBody>
      </p:sp>
    </p:spTree>
    <p:extLst>
      <p:ext uri="{BB962C8B-B14F-4D97-AF65-F5344CB8AC3E}">
        <p14:creationId xmlns:p14="http://schemas.microsoft.com/office/powerpoint/2010/main" val="1588394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0B26A-0A43-4184-A7C7-AF37B9CBFCB7}"/>
              </a:ext>
            </a:extLst>
          </p:cNvPr>
          <p:cNvSpPr>
            <a:spLocks noGrp="1"/>
          </p:cNvSpPr>
          <p:nvPr>
            <p:ph type="title"/>
          </p:nvPr>
        </p:nvSpPr>
        <p:spPr>
          <a:xfrm>
            <a:off x="838200" y="365126"/>
            <a:ext cx="10515600" cy="856846"/>
          </a:xfrm>
          <a:solidFill>
            <a:schemeClr val="accent2">
              <a:lumMod val="40000"/>
              <a:lumOff val="60000"/>
            </a:schemeClr>
          </a:solidFill>
        </p:spPr>
        <p:txBody>
          <a:bodyPr/>
          <a:lstStyle/>
          <a:p>
            <a:r>
              <a:rPr lang="en-CA" dirty="0"/>
              <a:t>A database consists of WHAT PIECES?</a:t>
            </a:r>
          </a:p>
        </p:txBody>
      </p:sp>
      <p:sp>
        <p:nvSpPr>
          <p:cNvPr id="3" name="Content Placeholder 2">
            <a:extLst>
              <a:ext uri="{FF2B5EF4-FFF2-40B4-BE49-F238E27FC236}">
                <a16:creationId xmlns:a16="http://schemas.microsoft.com/office/drawing/2014/main" id="{F2241279-2808-4053-87A3-0869AE946655}"/>
              </a:ext>
            </a:extLst>
          </p:cNvPr>
          <p:cNvSpPr>
            <a:spLocks noGrp="1"/>
          </p:cNvSpPr>
          <p:nvPr>
            <p:ph idx="1"/>
          </p:nvPr>
        </p:nvSpPr>
        <p:spPr>
          <a:xfrm>
            <a:off x="838200" y="1338349"/>
            <a:ext cx="10515600" cy="4838614"/>
          </a:xfrm>
        </p:spPr>
        <p:txBody>
          <a:bodyPr/>
          <a:lstStyle/>
          <a:p>
            <a:r>
              <a:rPr lang="en-CA" dirty="0"/>
              <a:t>Tables: FIELDS</a:t>
            </a:r>
          </a:p>
          <a:p>
            <a:r>
              <a:rPr lang="en-CA" dirty="0"/>
              <a:t>Relations: primary key, foreign key</a:t>
            </a:r>
          </a:p>
          <a:p>
            <a:r>
              <a:rPr lang="en-CA" dirty="0"/>
              <a:t>Schemas: is an organization structure (analogous to directories in a file system)</a:t>
            </a:r>
          </a:p>
          <a:p>
            <a:r>
              <a:rPr lang="en-CA" dirty="0"/>
              <a:t>Stored Procedures</a:t>
            </a:r>
          </a:p>
          <a:p>
            <a:r>
              <a:rPr lang="en-CA" dirty="0"/>
              <a:t>Queries: stored external to database as files</a:t>
            </a:r>
          </a:p>
        </p:txBody>
      </p:sp>
    </p:spTree>
    <p:extLst>
      <p:ext uri="{BB962C8B-B14F-4D97-AF65-F5344CB8AC3E}">
        <p14:creationId xmlns:p14="http://schemas.microsoft.com/office/powerpoint/2010/main" val="36148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BD2A3-78FE-4792-A245-798D770D4E7A}"/>
              </a:ext>
            </a:extLst>
          </p:cNvPr>
          <p:cNvSpPr>
            <a:spLocks noGrp="1"/>
          </p:cNvSpPr>
          <p:nvPr>
            <p:ph type="title"/>
          </p:nvPr>
        </p:nvSpPr>
        <p:spPr/>
        <p:txBody>
          <a:bodyPr>
            <a:normAutofit fontScale="90000"/>
          </a:bodyPr>
          <a:lstStyle/>
          <a:p>
            <a:r>
              <a:rPr lang="en-CA" dirty="0"/>
              <a:t>Business Processes or BUSINESS RULES for our College Enrollment System: This is our TO DO LIST</a:t>
            </a:r>
          </a:p>
        </p:txBody>
      </p:sp>
      <p:sp>
        <p:nvSpPr>
          <p:cNvPr id="3" name="Content Placeholder 2">
            <a:extLst>
              <a:ext uri="{FF2B5EF4-FFF2-40B4-BE49-F238E27FC236}">
                <a16:creationId xmlns:a16="http://schemas.microsoft.com/office/drawing/2014/main" id="{71D1E1F3-36A9-4CC9-A242-5E2ED97047EB}"/>
              </a:ext>
            </a:extLst>
          </p:cNvPr>
          <p:cNvSpPr>
            <a:spLocks noGrp="1"/>
          </p:cNvSpPr>
          <p:nvPr>
            <p:ph idx="1"/>
          </p:nvPr>
        </p:nvSpPr>
        <p:spPr>
          <a:xfrm>
            <a:off x="838200" y="1690688"/>
            <a:ext cx="10515600" cy="619375"/>
          </a:xfrm>
          <a:solidFill>
            <a:schemeClr val="accent3">
              <a:lumMod val="50000"/>
            </a:schemeClr>
          </a:solidFill>
        </p:spPr>
        <p:txBody>
          <a:bodyPr>
            <a:normAutofit fontScale="77500" lnSpcReduction="20000"/>
          </a:bodyPr>
          <a:lstStyle/>
          <a:p>
            <a:r>
              <a:rPr lang="en-CA" dirty="0">
                <a:solidFill>
                  <a:schemeClr val="bg1"/>
                </a:solidFill>
              </a:rPr>
              <a:t>LET’S MAKE A CLEAR, SIMPLE SET OF STATEMENTS OF WHAT OUR COLLEGE ENROLLMENT SYSTEM SHOULD DO: DESIGN THE MODEL WHICH IS THE BUSINESS RULES</a:t>
            </a:r>
          </a:p>
        </p:txBody>
      </p:sp>
      <p:sp>
        <p:nvSpPr>
          <p:cNvPr id="4" name="TextBox 3">
            <a:extLst>
              <a:ext uri="{FF2B5EF4-FFF2-40B4-BE49-F238E27FC236}">
                <a16:creationId xmlns:a16="http://schemas.microsoft.com/office/drawing/2014/main" id="{84FF9EE8-9302-4BB0-B300-87A4D92FC4F3}"/>
              </a:ext>
            </a:extLst>
          </p:cNvPr>
          <p:cNvSpPr txBox="1"/>
          <p:nvPr/>
        </p:nvSpPr>
        <p:spPr>
          <a:xfrm>
            <a:off x="838200" y="2352634"/>
            <a:ext cx="10515600" cy="3139321"/>
          </a:xfrm>
          <a:prstGeom prst="rect">
            <a:avLst/>
          </a:prstGeom>
          <a:noFill/>
          <a:ln w="12700">
            <a:solidFill>
              <a:schemeClr val="tx1"/>
            </a:solidFill>
          </a:ln>
        </p:spPr>
        <p:txBody>
          <a:bodyPr wrap="square" rtlCol="0">
            <a:spAutoFit/>
          </a:bodyPr>
          <a:lstStyle/>
          <a:p>
            <a:pPr marL="342900" indent="-342900">
              <a:buFont typeface="+mj-lt"/>
              <a:buAutoNum type="arabicPeriod"/>
            </a:pPr>
            <a:r>
              <a:rPr lang="en-CA" dirty="0"/>
              <a:t>THE SYSTEM SHALL MAINTAIN A SQL TABLE OF </a:t>
            </a:r>
            <a:r>
              <a:rPr lang="en-CA" dirty="0">
                <a:highlight>
                  <a:srgbClr val="FFFF00"/>
                </a:highlight>
              </a:rPr>
              <a:t>AVAILABLE COURSES </a:t>
            </a:r>
            <a:r>
              <a:rPr lang="en-CA" dirty="0"/>
              <a:t>INDICATING COURSECODE, APPLICABLE PROGRAM AND TERM (1,2,3,4)</a:t>
            </a:r>
          </a:p>
          <a:p>
            <a:pPr marL="342900" indent="-342900">
              <a:buFont typeface="+mj-lt"/>
              <a:buAutoNum type="arabicPeriod"/>
            </a:pPr>
            <a:r>
              <a:rPr lang="en-CA" dirty="0"/>
              <a:t>THE SYSTEM SHALL MAINTAIN A SQL TABLE OF </a:t>
            </a:r>
            <a:r>
              <a:rPr lang="en-CA" dirty="0">
                <a:highlight>
                  <a:srgbClr val="FFFF00"/>
                </a:highlight>
              </a:rPr>
              <a:t>STUDENTS</a:t>
            </a:r>
            <a:r>
              <a:rPr lang="en-CA" dirty="0"/>
              <a:t> SPECIFYING: STUDENTID, STUDENTNAME, PROGRAM, TERM</a:t>
            </a:r>
          </a:p>
          <a:p>
            <a:pPr marL="342900" indent="-342900">
              <a:buFont typeface="+mj-lt"/>
              <a:buAutoNum type="arabicPeriod"/>
            </a:pPr>
            <a:r>
              <a:rPr lang="en-CA" dirty="0"/>
              <a:t>WE NEED A CLASSES TABLE TO RELATE COURSEID TO A CLASS WITH DATETIME, ROOMID, INSTRUCTOR</a:t>
            </a:r>
          </a:p>
          <a:p>
            <a:pPr marL="342900" indent="-342900">
              <a:buFont typeface="+mj-lt"/>
              <a:buAutoNum type="arabicPeriod"/>
            </a:pPr>
            <a:r>
              <a:rPr lang="en-CA" dirty="0"/>
              <a:t>THE SYSTEM SHALL MAINTAIN A SQL TABLE SPECIFYING </a:t>
            </a:r>
            <a:r>
              <a:rPr lang="en-CA" dirty="0">
                <a:highlight>
                  <a:srgbClr val="FFFF00"/>
                </a:highlight>
              </a:rPr>
              <a:t>COURSES / TERM / PROGRAM GROUP FOR EACH COHORT</a:t>
            </a:r>
            <a:r>
              <a:rPr lang="en-CA" dirty="0"/>
              <a:t>: IE WHICH COURSES ARE REQUIRED BY EACH PROGRAM FOR EACH TERM</a:t>
            </a:r>
          </a:p>
          <a:p>
            <a:pPr marL="342900" indent="-342900">
              <a:buFont typeface="+mj-lt"/>
              <a:buAutoNum type="arabicPeriod"/>
            </a:pPr>
            <a:r>
              <a:rPr lang="en-CA" dirty="0"/>
              <a:t>WE NEED A CLASS TABLE TO SPECIFY: DATETIME, INSTRUCTOR, ROOM NUMBER, CLASSID, COHERT OF STUDENTS IN THAT CLASS</a:t>
            </a:r>
          </a:p>
          <a:p>
            <a:pPr marL="342900" indent="-342900">
              <a:buFont typeface="+mj-lt"/>
              <a:buAutoNum type="arabicPeriod"/>
            </a:pPr>
            <a:r>
              <a:rPr lang="en-CA" dirty="0"/>
              <a:t>ENROLLMENTS TABLE: IS WHAT CONNECTS 1 STUDENT TO A CLASS INSTANCE</a:t>
            </a:r>
          </a:p>
          <a:p>
            <a:pPr marL="342900" indent="-342900">
              <a:buFont typeface="+mj-lt"/>
              <a:buAutoNum type="arabicPeriod"/>
            </a:pPr>
            <a:endParaRPr lang="en-CA" dirty="0"/>
          </a:p>
        </p:txBody>
      </p:sp>
      <p:sp>
        <p:nvSpPr>
          <p:cNvPr id="5" name="TextBox 4">
            <a:extLst>
              <a:ext uri="{FF2B5EF4-FFF2-40B4-BE49-F238E27FC236}">
                <a16:creationId xmlns:a16="http://schemas.microsoft.com/office/drawing/2014/main" id="{BB66FA16-CAAD-41B9-9203-418C11F4F2D7}"/>
              </a:ext>
            </a:extLst>
          </p:cNvPr>
          <p:cNvSpPr txBox="1"/>
          <p:nvPr/>
        </p:nvSpPr>
        <p:spPr>
          <a:xfrm>
            <a:off x="324853" y="5534526"/>
            <a:ext cx="11542294" cy="1200329"/>
          </a:xfrm>
          <a:prstGeom prst="rect">
            <a:avLst/>
          </a:prstGeom>
          <a:solidFill>
            <a:schemeClr val="accent2">
              <a:lumMod val="60000"/>
              <a:lumOff val="40000"/>
            </a:schemeClr>
          </a:solidFill>
        </p:spPr>
        <p:txBody>
          <a:bodyPr wrap="square" rtlCol="0">
            <a:spAutoFit/>
          </a:bodyPr>
          <a:lstStyle/>
          <a:p>
            <a:r>
              <a:rPr lang="en-CA" dirty="0"/>
              <a:t>IN THIS STAGE OF THE EXERCISE, WE ARE DESIGNING THE “MODEL” OF THE MODEL – VIEW – CONTROLLER: THE MODE IS CALLED THE MODEL BECAUSE IT IS THE BUSINESS AND THE BUSINESS RULES: IN THE 1960s, INFORMATICS SPECIALISTS SAID “I WORK IN THE DATA PROCESSING DEPARTMENT”: THE DATA IS THE FACTS OF THE SITUATION; THE RULES STATE HOW WE GENERATE THOSE FACTS INTO RESULTS IN THE REAL WORLD  </a:t>
            </a:r>
          </a:p>
        </p:txBody>
      </p:sp>
    </p:spTree>
    <p:extLst>
      <p:ext uri="{BB962C8B-B14F-4D97-AF65-F5344CB8AC3E}">
        <p14:creationId xmlns:p14="http://schemas.microsoft.com/office/powerpoint/2010/main" val="2434067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3CD8-D63B-4E7C-A4B9-49438FEC35F3}"/>
              </a:ext>
            </a:extLst>
          </p:cNvPr>
          <p:cNvSpPr>
            <a:spLocks noGrp="1"/>
          </p:cNvSpPr>
          <p:nvPr>
            <p:ph type="title"/>
          </p:nvPr>
        </p:nvSpPr>
        <p:spPr>
          <a:xfrm>
            <a:off x="838200" y="365124"/>
            <a:ext cx="10515600" cy="6324433"/>
          </a:xfrm>
        </p:spPr>
        <p:txBody>
          <a:bodyPr anchor="t" anchorCtr="0">
            <a:normAutofit/>
          </a:bodyPr>
          <a:lstStyle/>
          <a:p>
            <a:r>
              <a:rPr lang="en-CA" sz="3200" dirty="0">
                <a:latin typeface="Biome" panose="020B0503030204020804" pitchFamily="34" charset="0"/>
                <a:cs typeface="Biome" panose="020B0503030204020804" pitchFamily="34" charset="0"/>
              </a:rPr>
              <a:t>Our Theme for all our Lab Activities is going to be to make a 3 Tier Model View Controller Application in Node.js TO </a:t>
            </a:r>
            <a:r>
              <a:rPr lang="en-CA" sz="3200" dirty="0">
                <a:highlight>
                  <a:srgbClr val="FFFF00"/>
                </a:highlight>
                <a:latin typeface="Biome" panose="020B0503030204020804" pitchFamily="34" charset="0"/>
                <a:cs typeface="Biome" panose="020B0503030204020804" pitchFamily="34" charset="0"/>
              </a:rPr>
              <a:t>CREATE A COLLEGE ENROLLMENT </a:t>
            </a:r>
            <a:r>
              <a:rPr lang="en-CA" sz="3200" dirty="0">
                <a:latin typeface="Biome" panose="020B0503030204020804" pitchFamily="34" charset="0"/>
                <a:cs typeface="Biome" panose="020B0503030204020804" pitchFamily="34" charset="0"/>
              </a:rPr>
              <a:t>using:</a:t>
            </a:r>
            <a:br>
              <a:rPr lang="en-CA" sz="3200" dirty="0">
                <a:solidFill>
                  <a:schemeClr val="accent5">
                    <a:lumMod val="75000"/>
                  </a:schemeClr>
                </a:solidFill>
                <a:latin typeface="Biome" panose="020B0503030204020804" pitchFamily="34" charset="0"/>
                <a:cs typeface="Biome" panose="020B0503030204020804" pitchFamily="34" charset="0"/>
              </a:rPr>
            </a:br>
            <a:br>
              <a:rPr lang="en-CA" sz="3200" dirty="0">
                <a:solidFill>
                  <a:schemeClr val="accent5">
                    <a:lumMod val="75000"/>
                  </a:schemeClr>
                </a:solidFill>
                <a:latin typeface="Biome" panose="020B0503030204020804" pitchFamily="34" charset="0"/>
                <a:cs typeface="Biome" panose="020B0503030204020804" pitchFamily="34" charset="0"/>
              </a:rPr>
            </a:br>
            <a:r>
              <a:rPr lang="en-CA" sz="3200" dirty="0">
                <a:solidFill>
                  <a:srgbClr val="FF0000"/>
                </a:solidFill>
                <a:latin typeface="Biome" panose="020B0503030204020804" pitchFamily="34" charset="0"/>
                <a:cs typeface="Biome" panose="020B0503030204020804" pitchFamily="34" charset="0"/>
              </a:rPr>
              <a:t>express.js</a:t>
            </a:r>
            <a:r>
              <a:rPr lang="en-CA" sz="3200" dirty="0">
                <a:solidFill>
                  <a:schemeClr val="accent5">
                    <a:lumMod val="75000"/>
                  </a:schemeClr>
                </a:solidFill>
                <a:latin typeface="Biome" panose="020B0503030204020804" pitchFamily="34" charset="0"/>
                <a:cs typeface="Biome" panose="020B0503030204020804" pitchFamily="34" charset="0"/>
              </a:rPr>
              <a:t>: View component/ HTTP SERVER</a:t>
            </a:r>
            <a:br>
              <a:rPr lang="en-CA" sz="3200" dirty="0">
                <a:latin typeface="Biome" panose="020B0503030204020804" pitchFamily="34" charset="0"/>
                <a:cs typeface="Biome" panose="020B0503030204020804" pitchFamily="34" charset="0"/>
              </a:rPr>
            </a:br>
            <a:br>
              <a:rPr lang="en-CA" sz="3200" dirty="0">
                <a:latin typeface="Biome" panose="020B0503030204020804" pitchFamily="34" charset="0"/>
                <a:cs typeface="Biome" panose="020B0503030204020804" pitchFamily="34" charset="0"/>
              </a:rPr>
            </a:br>
            <a:r>
              <a:rPr lang="en-CA" sz="3200" dirty="0">
                <a:latin typeface="Biome" panose="020B0503030204020804" pitchFamily="34" charset="0"/>
                <a:cs typeface="Biome" panose="020B0503030204020804" pitchFamily="34" charset="0"/>
              </a:rPr>
              <a:t> {</a:t>
            </a:r>
            <a:r>
              <a:rPr lang="en-CA" sz="3200" dirty="0">
                <a:solidFill>
                  <a:schemeClr val="accent2"/>
                </a:solidFill>
                <a:latin typeface="Biome" panose="020B0503030204020804" pitchFamily="34" charset="0"/>
                <a:cs typeface="Biome" panose="020B0503030204020804" pitchFamily="34" charset="0"/>
              </a:rPr>
              <a:t>SQLite</a:t>
            </a:r>
            <a:r>
              <a:rPr lang="en-CA" sz="3200" dirty="0">
                <a:latin typeface="Biome" panose="020B0503030204020804" pitchFamily="34" charset="0"/>
                <a:cs typeface="Biome" panose="020B0503030204020804" pitchFamily="34" charset="0"/>
              </a:rPr>
              <a:t> or </a:t>
            </a:r>
            <a:r>
              <a:rPr lang="en-CA" sz="3200" dirty="0">
                <a:solidFill>
                  <a:schemeClr val="accent1">
                    <a:lumMod val="75000"/>
                  </a:schemeClr>
                </a:solidFill>
                <a:latin typeface="Biome" panose="020B0503030204020804" pitchFamily="34" charset="0"/>
                <a:cs typeface="Biome" panose="020B0503030204020804" pitchFamily="34" charset="0"/>
              </a:rPr>
              <a:t>Mongo DB</a:t>
            </a:r>
            <a:r>
              <a:rPr lang="en-CA" sz="3200" dirty="0">
                <a:latin typeface="Biome" panose="020B0503030204020804" pitchFamily="34" charset="0"/>
                <a:cs typeface="Biome" panose="020B0503030204020804" pitchFamily="34" charset="0"/>
              </a:rPr>
              <a:t>} </a:t>
            </a:r>
            <a:br>
              <a:rPr lang="en-CA" sz="3200" dirty="0">
                <a:latin typeface="Biome" panose="020B0503030204020804" pitchFamily="34" charset="0"/>
                <a:cs typeface="Biome" panose="020B0503030204020804" pitchFamily="34" charset="0"/>
              </a:rPr>
            </a:br>
            <a:br>
              <a:rPr lang="en-CA" sz="3200" dirty="0">
                <a:latin typeface="Biome" panose="020B0503030204020804" pitchFamily="34" charset="0"/>
                <a:cs typeface="Biome" panose="020B0503030204020804" pitchFamily="34" charset="0"/>
              </a:rPr>
            </a:br>
            <a:r>
              <a:rPr lang="en-CA" sz="3200" dirty="0">
                <a:latin typeface="Biome" panose="020B0503030204020804" pitchFamily="34" charset="0"/>
                <a:cs typeface="Biome" panose="020B0503030204020804" pitchFamily="34" charset="0"/>
              </a:rPr>
              <a:t>The ‘CONTROLLER’ IS THE PART WE WRITE BY OURSELVES TO IMPLEMENT </a:t>
            </a:r>
            <a:r>
              <a:rPr lang="en-CA" sz="3200" dirty="0">
                <a:highlight>
                  <a:srgbClr val="FFFF00"/>
                </a:highlight>
                <a:latin typeface="Biome" panose="020B0503030204020804" pitchFamily="34" charset="0"/>
                <a:cs typeface="Biome" panose="020B0503030204020804" pitchFamily="34" charset="0"/>
              </a:rPr>
              <a:t>THE BUSINESS RULES OR THE BUSINESS PROCESSES </a:t>
            </a:r>
            <a:r>
              <a:rPr lang="en-CA" sz="3200" dirty="0">
                <a:latin typeface="Biome" panose="020B0503030204020804" pitchFamily="34" charset="0"/>
                <a:cs typeface="Biome" panose="020B0503030204020804" pitchFamily="34" charset="0"/>
              </a:rPr>
              <a:t>OF THE APPLICATION</a:t>
            </a:r>
          </a:p>
        </p:txBody>
      </p:sp>
    </p:spTree>
    <p:extLst>
      <p:ext uri="{BB962C8B-B14F-4D97-AF65-F5344CB8AC3E}">
        <p14:creationId xmlns:p14="http://schemas.microsoft.com/office/powerpoint/2010/main" val="24566611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7DDE-4FE9-4D80-83F5-0982D427AEDF}"/>
              </a:ext>
            </a:extLst>
          </p:cNvPr>
          <p:cNvSpPr>
            <a:spLocks noGrp="1"/>
          </p:cNvSpPr>
          <p:nvPr>
            <p:ph type="title"/>
          </p:nvPr>
        </p:nvSpPr>
        <p:spPr/>
        <p:txBody>
          <a:bodyPr/>
          <a:lstStyle/>
          <a:p>
            <a:r>
              <a:rPr lang="en-CA" dirty="0"/>
              <a:t>Lab Activity: A Simple Web Server with express.js</a:t>
            </a:r>
          </a:p>
        </p:txBody>
      </p:sp>
      <p:sp>
        <p:nvSpPr>
          <p:cNvPr id="3" name="Content Placeholder 2">
            <a:extLst>
              <a:ext uri="{FF2B5EF4-FFF2-40B4-BE49-F238E27FC236}">
                <a16:creationId xmlns:a16="http://schemas.microsoft.com/office/drawing/2014/main" id="{C3CEF324-4FB9-40FF-99C8-BB2F7090D526}"/>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1008884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1F514-E3C1-4096-A9B6-B909E51984A1}"/>
              </a:ext>
            </a:extLst>
          </p:cNvPr>
          <p:cNvSpPr>
            <a:spLocks noGrp="1"/>
          </p:cNvSpPr>
          <p:nvPr>
            <p:ph type="title"/>
          </p:nvPr>
        </p:nvSpPr>
        <p:spPr/>
        <p:txBody>
          <a:bodyPr/>
          <a:lstStyle/>
          <a:p>
            <a:r>
              <a:rPr lang="en-CA" b="1" dirty="0"/>
              <a:t>Node.js Frameworks</a:t>
            </a:r>
            <a:endParaRPr lang="en-CA" dirty="0"/>
          </a:p>
        </p:txBody>
      </p:sp>
      <p:sp>
        <p:nvSpPr>
          <p:cNvPr id="3" name="Content Placeholder 2">
            <a:extLst>
              <a:ext uri="{FF2B5EF4-FFF2-40B4-BE49-F238E27FC236}">
                <a16:creationId xmlns:a16="http://schemas.microsoft.com/office/drawing/2014/main" id="{6AF1570B-1317-4B94-909F-9F2A2CE51DAF}"/>
              </a:ext>
            </a:extLst>
          </p:cNvPr>
          <p:cNvSpPr>
            <a:spLocks noGrp="1"/>
          </p:cNvSpPr>
          <p:nvPr>
            <p:ph idx="1"/>
          </p:nvPr>
        </p:nvSpPr>
        <p:spPr>
          <a:xfrm>
            <a:off x="838200" y="1433146"/>
            <a:ext cx="10515600" cy="4576763"/>
          </a:xfrm>
        </p:spPr>
        <p:txBody>
          <a:bodyPr/>
          <a:lstStyle/>
          <a:p>
            <a:r>
              <a:rPr lang="en-US" dirty="0" err="1"/>
              <a:t>NodeJs</a:t>
            </a:r>
            <a:r>
              <a:rPr lang="en-US" dirty="0"/>
              <a:t> is a </a:t>
            </a:r>
            <a:r>
              <a:rPr lang="en-US" dirty="0">
                <a:hlinkClick r:id="rId2">
                  <a:extLst>
                    <a:ext uri="{A12FA001-AC4F-418D-AE19-62706E023703}">
                      <ahyp:hlinkClr xmlns:ahyp="http://schemas.microsoft.com/office/drawing/2018/hyperlinkcolor" val="tx"/>
                    </a:ext>
                  </a:extLst>
                </a:hlinkClick>
              </a:rPr>
              <a:t>single-threaded, concurrent asynchronous programming language</a:t>
            </a:r>
            <a:r>
              <a:rPr lang="en-US" dirty="0"/>
              <a:t> which provides non-blocking I/O and event-driven architecture and was initially written by </a:t>
            </a:r>
            <a:r>
              <a:rPr lang="en-US" dirty="0" err="1"/>
              <a:t>Rayn</a:t>
            </a:r>
            <a:r>
              <a:rPr lang="en-US" dirty="0"/>
              <a:t> Dahl in 2009.</a:t>
            </a:r>
            <a:endParaRPr lang="en-CA" dirty="0"/>
          </a:p>
        </p:txBody>
      </p:sp>
    </p:spTree>
    <p:extLst>
      <p:ext uri="{BB962C8B-B14F-4D97-AF65-F5344CB8AC3E}">
        <p14:creationId xmlns:p14="http://schemas.microsoft.com/office/powerpoint/2010/main" val="52635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672E7-3F80-4786-987B-3484AC4B414C}"/>
              </a:ext>
            </a:extLst>
          </p:cNvPr>
          <p:cNvSpPr>
            <a:spLocks noGrp="1"/>
          </p:cNvSpPr>
          <p:nvPr>
            <p:ph type="title"/>
          </p:nvPr>
        </p:nvSpPr>
        <p:spPr>
          <a:xfrm>
            <a:off x="838200" y="365126"/>
            <a:ext cx="10515600" cy="652880"/>
          </a:xfrm>
          <a:solidFill>
            <a:schemeClr val="accent1">
              <a:lumMod val="75000"/>
            </a:schemeClr>
          </a:solidFill>
        </p:spPr>
        <p:txBody>
          <a:bodyPr>
            <a:normAutofit/>
          </a:bodyPr>
          <a:lstStyle/>
          <a:p>
            <a:r>
              <a:rPr lang="en-CA" sz="3200" dirty="0">
                <a:solidFill>
                  <a:schemeClr val="bg1"/>
                </a:solidFill>
                <a:latin typeface="Abadi" panose="020B0604020104020204" pitchFamily="34" charset="0"/>
              </a:rPr>
              <a:t>LAB ACTIVITY: DESIGNING THE SQLITE DATABASE</a:t>
            </a:r>
          </a:p>
        </p:txBody>
      </p:sp>
      <p:sp>
        <p:nvSpPr>
          <p:cNvPr id="3" name="Content Placeholder 2">
            <a:extLst>
              <a:ext uri="{FF2B5EF4-FFF2-40B4-BE49-F238E27FC236}">
                <a16:creationId xmlns:a16="http://schemas.microsoft.com/office/drawing/2014/main" id="{1593E381-FC45-4CC0-A9BE-391FD4436543}"/>
              </a:ext>
            </a:extLst>
          </p:cNvPr>
          <p:cNvSpPr>
            <a:spLocks noGrp="1"/>
          </p:cNvSpPr>
          <p:nvPr>
            <p:ph idx="1"/>
          </p:nvPr>
        </p:nvSpPr>
        <p:spPr>
          <a:xfrm>
            <a:off x="838200" y="1018006"/>
            <a:ext cx="10515600" cy="652880"/>
          </a:xfrm>
        </p:spPr>
        <p:txBody>
          <a:bodyPr/>
          <a:lstStyle/>
          <a:p>
            <a:r>
              <a:rPr lang="en-CA" dirty="0"/>
              <a:t>STEP 1: DOWNLOAD SQLITE AND SQLITE DB BROWSER:</a:t>
            </a:r>
          </a:p>
        </p:txBody>
      </p:sp>
      <p:pic>
        <p:nvPicPr>
          <p:cNvPr id="5" name="Picture 4">
            <a:extLst>
              <a:ext uri="{FF2B5EF4-FFF2-40B4-BE49-F238E27FC236}">
                <a16:creationId xmlns:a16="http://schemas.microsoft.com/office/drawing/2014/main" id="{DE8E9D8B-ECAB-41D2-8BFB-6AB8BFF92A78}"/>
              </a:ext>
            </a:extLst>
          </p:cNvPr>
          <p:cNvPicPr>
            <a:picLocks noChangeAspect="1"/>
          </p:cNvPicPr>
          <p:nvPr/>
        </p:nvPicPr>
        <p:blipFill>
          <a:blip r:embed="rId2"/>
          <a:stretch>
            <a:fillRect/>
          </a:stretch>
        </p:blipFill>
        <p:spPr>
          <a:xfrm>
            <a:off x="838200" y="1546642"/>
            <a:ext cx="8394032" cy="4877550"/>
          </a:xfrm>
          <a:prstGeom prst="rect">
            <a:avLst/>
          </a:prstGeom>
        </p:spPr>
      </p:pic>
    </p:spTree>
    <p:extLst>
      <p:ext uri="{BB962C8B-B14F-4D97-AF65-F5344CB8AC3E}">
        <p14:creationId xmlns:p14="http://schemas.microsoft.com/office/powerpoint/2010/main" val="36722344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14000" b="-1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6153A-6336-4F7A-BECF-9CE32684EA52}"/>
              </a:ext>
            </a:extLst>
          </p:cNvPr>
          <p:cNvSpPr>
            <a:spLocks noGrp="1"/>
          </p:cNvSpPr>
          <p:nvPr>
            <p:ph type="title"/>
          </p:nvPr>
        </p:nvSpPr>
        <p:spPr>
          <a:xfrm>
            <a:off x="838200" y="107950"/>
            <a:ext cx="10515600" cy="758825"/>
          </a:xfrm>
          <a:solidFill>
            <a:schemeClr val="accent2">
              <a:alpha val="40000"/>
            </a:schemeClr>
          </a:solidFill>
        </p:spPr>
        <p:txBody>
          <a:bodyPr/>
          <a:lstStyle/>
          <a:p>
            <a:r>
              <a:rPr lang="en-CA" dirty="0"/>
              <a:t>Course References and Resources</a:t>
            </a:r>
          </a:p>
        </p:txBody>
      </p:sp>
      <p:sp>
        <p:nvSpPr>
          <p:cNvPr id="3" name="Content Placeholder 2">
            <a:extLst>
              <a:ext uri="{FF2B5EF4-FFF2-40B4-BE49-F238E27FC236}">
                <a16:creationId xmlns:a16="http://schemas.microsoft.com/office/drawing/2014/main" id="{4DC9D8C1-3C25-49AB-BFBD-C3D980FEE1AC}"/>
              </a:ext>
            </a:extLst>
          </p:cNvPr>
          <p:cNvSpPr>
            <a:spLocks noGrp="1"/>
          </p:cNvSpPr>
          <p:nvPr>
            <p:ph idx="1"/>
          </p:nvPr>
        </p:nvSpPr>
        <p:spPr>
          <a:xfrm>
            <a:off x="838200" y="1400175"/>
            <a:ext cx="10515600" cy="4776788"/>
          </a:xfrm>
          <a:solidFill>
            <a:schemeClr val="tx2">
              <a:lumMod val="20000"/>
              <a:lumOff val="80000"/>
              <a:alpha val="16000"/>
            </a:schemeClr>
          </a:solidFill>
        </p:spPr>
        <p:txBody>
          <a:bodyPr/>
          <a:lstStyle/>
          <a:p>
            <a:r>
              <a:rPr lang="en-CA" dirty="0"/>
              <a:t>All Labs and Instructional Materials will be in Moodle in the Student Learning Materials Wiki.</a:t>
            </a:r>
          </a:p>
          <a:p>
            <a:r>
              <a:rPr lang="en-CA" dirty="0"/>
              <a:t>Course PowerPoint Slides</a:t>
            </a:r>
          </a:p>
          <a:p>
            <a:r>
              <a:rPr lang="en-CA" dirty="0"/>
              <a:t>Course Workbook: </a:t>
            </a:r>
            <a:r>
              <a:rPr lang="en-CA" dirty="0">
                <a:hlinkClick r:id="rId3"/>
              </a:rPr>
              <a:t>https://t2m.io/MAD6123_Course_Workbook</a:t>
            </a:r>
            <a:endParaRPr lang="en-CA" dirty="0"/>
          </a:p>
          <a:p>
            <a:r>
              <a:rPr lang="en-CA" dirty="0"/>
              <a:t>Because it is not practical to put large amounts of text in PowerPoint, I will be using the Course Workbook Google Doc as a primary channel to provide information to you.</a:t>
            </a:r>
          </a:p>
        </p:txBody>
      </p:sp>
    </p:spTree>
    <p:extLst>
      <p:ext uri="{BB962C8B-B14F-4D97-AF65-F5344CB8AC3E}">
        <p14:creationId xmlns:p14="http://schemas.microsoft.com/office/powerpoint/2010/main" val="20502522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29EC4-0894-44AA-B057-9C322C117E51}"/>
              </a:ext>
            </a:extLst>
          </p:cNvPr>
          <p:cNvSpPr>
            <a:spLocks noGrp="1"/>
          </p:cNvSpPr>
          <p:nvPr>
            <p:ph type="title"/>
          </p:nvPr>
        </p:nvSpPr>
        <p:spPr>
          <a:xfrm>
            <a:off x="838200" y="365125"/>
            <a:ext cx="10515600" cy="854075"/>
          </a:xfrm>
          <a:solidFill>
            <a:schemeClr val="accent4"/>
          </a:solidFill>
        </p:spPr>
        <p:txBody>
          <a:bodyPr/>
          <a:lstStyle/>
          <a:p>
            <a:r>
              <a:rPr lang="en-CA" dirty="0"/>
              <a:t>Contract-based programming</a:t>
            </a:r>
          </a:p>
        </p:txBody>
      </p:sp>
      <p:sp>
        <p:nvSpPr>
          <p:cNvPr id="3" name="Content Placeholder 2">
            <a:extLst>
              <a:ext uri="{FF2B5EF4-FFF2-40B4-BE49-F238E27FC236}">
                <a16:creationId xmlns:a16="http://schemas.microsoft.com/office/drawing/2014/main" id="{828834D8-31B7-42D6-AA78-CE5D0B310CF4}"/>
              </a:ext>
            </a:extLst>
          </p:cNvPr>
          <p:cNvSpPr>
            <a:spLocks noGrp="1"/>
          </p:cNvSpPr>
          <p:nvPr>
            <p:ph idx="1"/>
          </p:nvPr>
        </p:nvSpPr>
        <p:spPr>
          <a:xfrm>
            <a:off x="838200" y="1491916"/>
            <a:ext cx="10515600" cy="4685047"/>
          </a:xfrm>
        </p:spPr>
        <p:txBody>
          <a:bodyPr>
            <a:normAutofit lnSpcReduction="10000"/>
          </a:bodyPr>
          <a:lstStyle/>
          <a:p>
            <a:r>
              <a:rPr lang="en-CA" dirty="0"/>
              <a:t>In the context of writing software, contract-based programming means that I am structuring my code according to a specific format and protocol such that you can take it and use it.</a:t>
            </a:r>
          </a:p>
          <a:p>
            <a:r>
              <a:rPr lang="en-CA" dirty="0"/>
              <a:t>The simplest example of Contract-based programming is writing a METHOD which becomes part of the PUBLIC API of your PRODUCT.</a:t>
            </a:r>
          </a:p>
          <a:p>
            <a:r>
              <a:rPr lang="en-CA" dirty="0"/>
              <a:t>A API (= A PUBLIC METHOD) is an example of contract-based programming.</a:t>
            </a:r>
          </a:p>
          <a:p>
            <a:r>
              <a:rPr lang="en-CA" dirty="0"/>
              <a:t>Your API is a guaranteed arrangement between me at the program and you as the user of my program that if you call my method with the proper input parameters, it is guaranteed to produce the correct result.</a:t>
            </a:r>
          </a:p>
        </p:txBody>
      </p:sp>
    </p:spTree>
    <p:extLst>
      <p:ext uri="{BB962C8B-B14F-4D97-AF65-F5344CB8AC3E}">
        <p14:creationId xmlns:p14="http://schemas.microsoft.com/office/powerpoint/2010/main" val="36999376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573E2-7ECA-4C24-AF0B-D08206AA7199}"/>
              </a:ext>
            </a:extLst>
          </p:cNvPr>
          <p:cNvSpPr>
            <a:spLocks noGrp="1"/>
          </p:cNvSpPr>
          <p:nvPr>
            <p:ph type="title"/>
          </p:nvPr>
        </p:nvSpPr>
        <p:spPr>
          <a:solidFill>
            <a:schemeClr val="accent2">
              <a:lumMod val="20000"/>
              <a:lumOff val="80000"/>
            </a:schemeClr>
          </a:solidFill>
        </p:spPr>
        <p:txBody>
          <a:bodyPr/>
          <a:lstStyle/>
          <a:p>
            <a:r>
              <a:rPr lang="en-CA" dirty="0"/>
              <a:t>Issues related to server deployment and system administration:</a:t>
            </a:r>
          </a:p>
        </p:txBody>
      </p:sp>
      <p:sp>
        <p:nvSpPr>
          <p:cNvPr id="3" name="Content Placeholder 2">
            <a:extLst>
              <a:ext uri="{FF2B5EF4-FFF2-40B4-BE49-F238E27FC236}">
                <a16:creationId xmlns:a16="http://schemas.microsoft.com/office/drawing/2014/main" id="{D900942F-300B-41BF-902B-4AC2DB441FB8}"/>
              </a:ext>
            </a:extLst>
          </p:cNvPr>
          <p:cNvSpPr>
            <a:spLocks noGrp="1"/>
          </p:cNvSpPr>
          <p:nvPr>
            <p:ph idx="1"/>
          </p:nvPr>
        </p:nvSpPr>
        <p:spPr/>
        <p:txBody>
          <a:bodyPr/>
          <a:lstStyle/>
          <a:p>
            <a:r>
              <a:rPr lang="en-CA" dirty="0"/>
              <a:t>The large context that the 12 Factor Model of App Design resides in is the ability to provision your code base to your users in an automated way</a:t>
            </a:r>
          </a:p>
          <a:p>
            <a:r>
              <a:rPr lang="en-CA" dirty="0"/>
              <a:t>It makes sense that if we are going to create NODE.js Server applications, we should provide an automated mechanism for the users of our software to install and configure our application code.</a:t>
            </a:r>
          </a:p>
          <a:p>
            <a:r>
              <a:rPr lang="en-CA" dirty="0"/>
              <a:t>You must factor System Administration considerations (HOW will your code get installed on / deployed to servers on the customers’ premises)</a:t>
            </a:r>
          </a:p>
        </p:txBody>
      </p:sp>
    </p:spTree>
    <p:extLst>
      <p:ext uri="{BB962C8B-B14F-4D97-AF65-F5344CB8AC3E}">
        <p14:creationId xmlns:p14="http://schemas.microsoft.com/office/powerpoint/2010/main" val="33999622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74AED-EB25-4499-8ABE-77D8611DFBFE}"/>
              </a:ext>
            </a:extLst>
          </p:cNvPr>
          <p:cNvSpPr>
            <a:spLocks noGrp="1"/>
          </p:cNvSpPr>
          <p:nvPr>
            <p:ph type="title"/>
          </p:nvPr>
        </p:nvSpPr>
        <p:spPr>
          <a:xfrm>
            <a:off x="838200" y="365126"/>
            <a:ext cx="10515600" cy="813970"/>
          </a:xfrm>
          <a:solidFill>
            <a:schemeClr val="tx2">
              <a:lumMod val="60000"/>
              <a:lumOff val="40000"/>
            </a:schemeClr>
          </a:solidFill>
        </p:spPr>
        <p:txBody>
          <a:bodyPr/>
          <a:lstStyle/>
          <a:p>
            <a:r>
              <a:rPr lang="en-CA" dirty="0"/>
              <a:t>Thought stimulating Question:</a:t>
            </a:r>
          </a:p>
        </p:txBody>
      </p:sp>
      <p:sp>
        <p:nvSpPr>
          <p:cNvPr id="3" name="Content Placeholder 2">
            <a:extLst>
              <a:ext uri="{FF2B5EF4-FFF2-40B4-BE49-F238E27FC236}">
                <a16:creationId xmlns:a16="http://schemas.microsoft.com/office/drawing/2014/main" id="{87F8E8AD-E846-4F44-975E-9E9CAAC060DB}"/>
              </a:ext>
            </a:extLst>
          </p:cNvPr>
          <p:cNvSpPr>
            <a:spLocks noGrp="1"/>
          </p:cNvSpPr>
          <p:nvPr>
            <p:ph idx="1"/>
          </p:nvPr>
        </p:nvSpPr>
        <p:spPr>
          <a:xfrm>
            <a:off x="838200" y="1392488"/>
            <a:ext cx="10515600" cy="4351338"/>
          </a:xfrm>
        </p:spPr>
        <p:txBody>
          <a:bodyPr/>
          <a:lstStyle/>
          <a:p>
            <a:r>
              <a:rPr lang="en-CA" dirty="0"/>
              <a:t>In terms of the </a:t>
            </a:r>
            <a:r>
              <a:rPr lang="en-CA" dirty="0">
                <a:highlight>
                  <a:srgbClr val="FFFF00"/>
                </a:highlight>
              </a:rPr>
              <a:t>NODE.JS event loop:</a:t>
            </a:r>
          </a:p>
          <a:p>
            <a:r>
              <a:rPr lang="en-US" dirty="0"/>
              <a:t>How does Nodes JS </a:t>
            </a:r>
            <a:r>
              <a:rPr lang="en-US" dirty="0" err="1"/>
              <a:t>EcmaScript</a:t>
            </a:r>
            <a:r>
              <a:rPr lang="en-US" dirty="0"/>
              <a:t> Program running keep track of which returned EVENT OBJECT is connected to an event object that it dispatched?</a:t>
            </a:r>
            <a:endParaRPr lang="en-CA" dirty="0"/>
          </a:p>
          <a:p>
            <a:r>
              <a:rPr lang="en-CA" dirty="0"/>
              <a:t>If I dispatch 10 objects / and they are going to execute asynchronously – how do I know – when I start getting my </a:t>
            </a:r>
            <a:r>
              <a:rPr lang="en-CA" dirty="0" err="1"/>
              <a:t>callbacks</a:t>
            </a:r>
            <a:r>
              <a:rPr lang="en-CA" dirty="0"/>
              <a:t> on my promises – which callback is returning the object corresponding to the promise that I dispatched on to the EVENT QUEUE?</a:t>
            </a:r>
          </a:p>
        </p:txBody>
      </p:sp>
    </p:spTree>
    <p:extLst>
      <p:ext uri="{BB962C8B-B14F-4D97-AF65-F5344CB8AC3E}">
        <p14:creationId xmlns:p14="http://schemas.microsoft.com/office/powerpoint/2010/main" val="2505535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0E048-57F6-4B3A-A012-F9253661E799}"/>
              </a:ext>
            </a:extLst>
          </p:cNvPr>
          <p:cNvSpPr>
            <a:spLocks noGrp="1"/>
          </p:cNvSpPr>
          <p:nvPr>
            <p:ph type="title"/>
          </p:nvPr>
        </p:nvSpPr>
        <p:spPr>
          <a:xfrm>
            <a:off x="838200" y="365125"/>
            <a:ext cx="10515600" cy="915035"/>
          </a:xfrm>
          <a:solidFill>
            <a:schemeClr val="accent3">
              <a:lumMod val="50000"/>
            </a:schemeClr>
          </a:solidFill>
        </p:spPr>
        <p:txBody>
          <a:bodyPr/>
          <a:lstStyle/>
          <a:p>
            <a:r>
              <a:rPr lang="en-CA" dirty="0">
                <a:solidFill>
                  <a:schemeClr val="bg1"/>
                </a:solidFill>
              </a:rPr>
              <a:t>Computational Thinking</a:t>
            </a:r>
          </a:p>
        </p:txBody>
      </p:sp>
      <p:sp>
        <p:nvSpPr>
          <p:cNvPr id="3" name="Content Placeholder 2">
            <a:extLst>
              <a:ext uri="{FF2B5EF4-FFF2-40B4-BE49-F238E27FC236}">
                <a16:creationId xmlns:a16="http://schemas.microsoft.com/office/drawing/2014/main" id="{F9C65B4B-08DA-498B-A6C0-9152EEB92534}"/>
              </a:ext>
            </a:extLst>
          </p:cNvPr>
          <p:cNvSpPr>
            <a:spLocks noGrp="1"/>
          </p:cNvSpPr>
          <p:nvPr>
            <p:ph idx="1"/>
          </p:nvPr>
        </p:nvSpPr>
        <p:spPr>
          <a:xfrm>
            <a:off x="838200" y="1496291"/>
            <a:ext cx="10515600" cy="4680672"/>
          </a:xfrm>
          <a:solidFill>
            <a:schemeClr val="accent1">
              <a:lumMod val="75000"/>
            </a:schemeClr>
          </a:solidFill>
        </p:spPr>
        <p:txBody>
          <a:bodyPr>
            <a:normAutofit/>
          </a:bodyPr>
          <a:lstStyle/>
          <a:p>
            <a:r>
              <a:rPr lang="en-CA" sz="3600" dirty="0">
                <a:solidFill>
                  <a:srgbClr val="FFFF00"/>
                </a:solidFill>
              </a:rPr>
              <a:t>Computation Thinking mean you can a business process or situation and figure out, use your comprehension and imagination, to see:</a:t>
            </a:r>
          </a:p>
          <a:p>
            <a:r>
              <a:rPr lang="en-CA" sz="3600" dirty="0">
                <a:solidFill>
                  <a:srgbClr val="FFFF00"/>
                </a:solidFill>
              </a:rPr>
              <a:t>1. What the pieces of the solution ARE</a:t>
            </a:r>
          </a:p>
          <a:p>
            <a:r>
              <a:rPr lang="en-CA" sz="3600" dirty="0">
                <a:solidFill>
                  <a:srgbClr val="FFFF00"/>
                </a:solidFill>
              </a:rPr>
              <a:t>2. How to fit them together.</a:t>
            </a:r>
          </a:p>
          <a:p>
            <a:r>
              <a:rPr lang="en-CA" sz="3600" dirty="0">
                <a:solidFill>
                  <a:srgbClr val="FFFF00"/>
                </a:solidFill>
              </a:rPr>
              <a:t>Our job as Informatics Specialists is to put the right pieces of the solution into the right parts of the architecture.</a:t>
            </a:r>
          </a:p>
        </p:txBody>
      </p:sp>
    </p:spTree>
    <p:extLst>
      <p:ext uri="{BB962C8B-B14F-4D97-AF65-F5344CB8AC3E}">
        <p14:creationId xmlns:p14="http://schemas.microsoft.com/office/powerpoint/2010/main" val="9840465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400DF0-685F-4E48-A452-C534E4DC8649}"/>
              </a:ext>
            </a:extLst>
          </p:cNvPr>
          <p:cNvPicPr>
            <a:picLocks noChangeAspect="1"/>
          </p:cNvPicPr>
          <p:nvPr/>
        </p:nvPicPr>
        <p:blipFill>
          <a:blip r:embed="rId2"/>
          <a:stretch>
            <a:fillRect/>
          </a:stretch>
        </p:blipFill>
        <p:spPr>
          <a:xfrm>
            <a:off x="395746" y="266426"/>
            <a:ext cx="11400508" cy="6325148"/>
          </a:xfrm>
          <a:prstGeom prst="rect">
            <a:avLst/>
          </a:prstGeom>
        </p:spPr>
      </p:pic>
    </p:spTree>
    <p:extLst>
      <p:ext uri="{BB962C8B-B14F-4D97-AF65-F5344CB8AC3E}">
        <p14:creationId xmlns:p14="http://schemas.microsoft.com/office/powerpoint/2010/main" val="2248808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229C4C-6D82-42ED-8E56-BFADDC82BA8A}"/>
              </a:ext>
            </a:extLst>
          </p:cNvPr>
          <p:cNvSpPr>
            <a:spLocks noGrp="1"/>
          </p:cNvSpPr>
          <p:nvPr>
            <p:ph type="title"/>
          </p:nvPr>
        </p:nvSpPr>
        <p:spPr>
          <a:xfrm>
            <a:off x="9296400" y="564851"/>
            <a:ext cx="2647949" cy="5724144"/>
          </a:xfrm>
        </p:spPr>
        <p:txBody>
          <a:bodyPr vert="horz" lIns="91440" tIns="45720" rIns="91440" bIns="45720" rtlCol="0" anchor="ctr">
            <a:normAutofit/>
          </a:bodyPr>
          <a:lstStyle/>
          <a:p>
            <a:r>
              <a:rPr lang="en-US" sz="3600" dirty="0">
                <a:solidFill>
                  <a:srgbClr val="FFFFFF"/>
                </a:solidFill>
              </a:rPr>
              <a:t>Visualizing how EVENT Objects move around the EVENT LOOP</a:t>
            </a:r>
          </a:p>
        </p:txBody>
      </p:sp>
      <p:sp>
        <p:nvSpPr>
          <p:cNvPr id="1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3B5C65C-3F4B-4AB7-8C42-A2AC09C2325E}"/>
              </a:ext>
            </a:extLst>
          </p:cNvPr>
          <p:cNvPicPr>
            <a:picLocks noChangeAspect="1"/>
          </p:cNvPicPr>
          <p:nvPr/>
        </p:nvPicPr>
        <p:blipFill>
          <a:blip r:embed="rId2"/>
          <a:stretch>
            <a:fillRect/>
          </a:stretch>
        </p:blipFill>
        <p:spPr>
          <a:xfrm>
            <a:off x="0" y="-4155"/>
            <a:ext cx="8915400" cy="6862156"/>
          </a:xfrm>
          <a:prstGeom prst="rect">
            <a:avLst/>
          </a:prstGeom>
        </p:spPr>
      </p:pic>
    </p:spTree>
    <p:extLst>
      <p:ext uri="{BB962C8B-B14F-4D97-AF65-F5344CB8AC3E}">
        <p14:creationId xmlns:p14="http://schemas.microsoft.com/office/powerpoint/2010/main" val="20681870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55A7E5-2978-4982-BB76-6F26CA93410C}"/>
              </a:ext>
            </a:extLst>
          </p:cNvPr>
          <p:cNvSpPr>
            <a:spLocks noGrp="1"/>
          </p:cNvSpPr>
          <p:nvPr>
            <p:ph idx="1"/>
          </p:nvPr>
        </p:nvSpPr>
        <p:spPr>
          <a:xfrm>
            <a:off x="838200" y="448408"/>
            <a:ext cx="10515600" cy="5728555"/>
          </a:xfrm>
        </p:spPr>
        <p:txBody>
          <a:bodyPr>
            <a:normAutofit fontScale="62500" lnSpcReduction="20000"/>
          </a:bodyPr>
          <a:lstStyle/>
          <a:p>
            <a:r>
              <a:rPr lang="en-US" dirty="0"/>
              <a:t>Every processing component is sequenced in the following order"</a:t>
            </a:r>
          </a:p>
          <a:p>
            <a:r>
              <a:rPr lang="en-US" dirty="0"/>
              <a:t>The client sends a request (consider an HTTP request).</a:t>
            </a:r>
          </a:p>
          <a:p>
            <a:r>
              <a:rPr lang="en-US" dirty="0"/>
              <a:t>The Chrome's v8 engine is a </a:t>
            </a:r>
            <a:r>
              <a:rPr lang="en-US" b="1" dirty="0"/>
              <a:t>just-in-time</a:t>
            </a:r>
            <a:r>
              <a:rPr lang="en-US" dirty="0"/>
              <a:t> (</a:t>
            </a:r>
            <a:r>
              <a:rPr lang="en-US" b="1" dirty="0"/>
              <a:t>JIT</a:t>
            </a:r>
            <a:r>
              <a:rPr lang="en-US" dirty="0"/>
              <a:t>) compiler. Once the request is received at the server, v8 converts the JavaScript code to the machine code.</a:t>
            </a:r>
          </a:p>
          <a:p>
            <a:r>
              <a:rPr lang="en-US" dirty="0"/>
              <a:t>The C++ APIs within the Node.js core provide a binding for other system-level components. Binding is basically a wrapper library so that a code written in one language can communicate with a code written in another language. This API is responsible for emitting an event.</a:t>
            </a:r>
          </a:p>
          <a:p>
            <a:r>
              <a:rPr lang="en-US" dirty="0"/>
              <a:t>Once the event is emitted, it is stored in the </a:t>
            </a:r>
            <a:r>
              <a:rPr lang="en-US" b="1" dirty="0"/>
              <a:t>event queue</a:t>
            </a:r>
            <a:r>
              <a:rPr lang="en-US" dirty="0"/>
              <a:t>.</a:t>
            </a:r>
          </a:p>
          <a:p>
            <a:r>
              <a:rPr lang="en-US" dirty="0"/>
              <a:t>The </a:t>
            </a:r>
            <a:r>
              <a:rPr lang="en-US" b="1" dirty="0" err="1"/>
              <a:t>eventloop</a:t>
            </a:r>
            <a:r>
              <a:rPr lang="en-US" dirty="0"/>
              <a:t> is responsible for fetching the event from the queue and executing it in the </a:t>
            </a:r>
            <a:r>
              <a:rPr lang="en-US" dirty="0" err="1"/>
              <a:t>callstack</a:t>
            </a:r>
            <a:r>
              <a:rPr lang="en-US" dirty="0"/>
              <a:t>.</a:t>
            </a:r>
          </a:p>
          <a:p>
            <a:r>
              <a:rPr lang="en-US" dirty="0"/>
              <a:t>If an event requires an asynchronous operation to be done, such as using database files, it switches its execution context to another worker thread and gets executed. This is done by </a:t>
            </a:r>
            <a:r>
              <a:rPr lang="en-US" dirty="0" err="1"/>
              <a:t>libuv</a:t>
            </a:r>
            <a:r>
              <a:rPr lang="en-US" dirty="0"/>
              <a:t>. The </a:t>
            </a:r>
            <a:r>
              <a:rPr lang="en-US" dirty="0" err="1"/>
              <a:t>libuv</a:t>
            </a:r>
            <a:r>
              <a:rPr lang="en-US" dirty="0"/>
              <a:t> library is responsible for handling the asynchronous behavior of an event life cycle in the system. It is written in C. It maintains a pool of threads to handle asynchronous requests such as I/O and network-related operations.</a:t>
            </a:r>
          </a:p>
          <a:p>
            <a:r>
              <a:rPr lang="en-US" dirty="0"/>
              <a:t>Once the asynchronous operation is completed, it returns the callback. The callback remains in the event queue until the </a:t>
            </a:r>
            <a:r>
              <a:rPr lang="en-US" dirty="0" err="1"/>
              <a:t>callstack</a:t>
            </a:r>
            <a:r>
              <a:rPr lang="en-US" dirty="0"/>
              <a:t> gets empty.</a:t>
            </a:r>
          </a:p>
          <a:p>
            <a:r>
              <a:rPr lang="en-US" dirty="0"/>
              <a:t>Once the </a:t>
            </a:r>
            <a:r>
              <a:rPr lang="en-US" dirty="0" err="1"/>
              <a:t>callstack</a:t>
            </a:r>
            <a:r>
              <a:rPr lang="en-US" dirty="0"/>
              <a:t> is empty, the </a:t>
            </a:r>
            <a:r>
              <a:rPr lang="en-US" dirty="0" err="1"/>
              <a:t>eventloop</a:t>
            </a:r>
            <a:r>
              <a:rPr lang="en-US" dirty="0"/>
              <a:t> pulls the callback from the event queue and executes it in the </a:t>
            </a:r>
            <a:r>
              <a:rPr lang="en-US" dirty="0" err="1"/>
              <a:t>callstack</a:t>
            </a:r>
            <a:r>
              <a:rPr lang="en-US" dirty="0"/>
              <a:t>.</a:t>
            </a:r>
          </a:p>
          <a:p>
            <a:r>
              <a:rPr lang="en-US" dirty="0"/>
              <a:t>Eventually, the event returns the data to the Node API.</a:t>
            </a:r>
          </a:p>
          <a:p>
            <a:r>
              <a:rPr lang="en-US" dirty="0"/>
              <a:t>In each loop, it performs a single operation. Though the operations are performed sequentially, this single-threaded mechanized </a:t>
            </a:r>
            <a:r>
              <a:rPr lang="en-US" dirty="0" err="1"/>
              <a:t>eventloop</a:t>
            </a:r>
            <a:r>
              <a:rPr lang="en-US" dirty="0"/>
              <a:t> is so fast that it provides an illusion of concurrency. A single thread can utilize a single core of the system; hence, it provides better performance and minimal response time to client.</a:t>
            </a:r>
          </a:p>
          <a:p>
            <a:pPr marL="0" indent="0">
              <a:buNone/>
            </a:pPr>
            <a:endParaRPr lang="en-CA" dirty="0"/>
          </a:p>
        </p:txBody>
      </p:sp>
    </p:spTree>
    <p:extLst>
      <p:ext uri="{BB962C8B-B14F-4D97-AF65-F5344CB8AC3E}">
        <p14:creationId xmlns:p14="http://schemas.microsoft.com/office/powerpoint/2010/main" val="32185789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975A8D-0236-430D-8E1A-41F7B19DE017}"/>
              </a:ext>
            </a:extLst>
          </p:cNvPr>
          <p:cNvSpPr>
            <a:spLocks noGrp="1"/>
          </p:cNvSpPr>
          <p:nvPr>
            <p:ph idx="1"/>
          </p:nvPr>
        </p:nvSpPr>
        <p:spPr>
          <a:xfrm>
            <a:off x="838200" y="624254"/>
            <a:ext cx="10515600" cy="5552709"/>
          </a:xfrm>
        </p:spPr>
        <p:txBody>
          <a:bodyPr>
            <a:normAutofit fontScale="62500" lnSpcReduction="20000"/>
          </a:bodyPr>
          <a:lstStyle/>
          <a:p>
            <a:pPr marL="0" indent="0">
              <a:buNone/>
            </a:pPr>
            <a:r>
              <a:rPr lang="en-US" sz="5700" dirty="0">
                <a:solidFill>
                  <a:schemeClr val="accent5">
                    <a:lumMod val="75000"/>
                  </a:schemeClr>
                </a:solidFill>
              </a:rPr>
              <a:t>Event-driven</a:t>
            </a:r>
          </a:p>
          <a:p>
            <a:r>
              <a:rPr lang="en-US" dirty="0">
                <a:highlight>
                  <a:srgbClr val="FFFF00"/>
                </a:highlight>
              </a:rPr>
              <a:t>At its core, one of the most powerful features of Node is that it is event-driven. </a:t>
            </a:r>
            <a:r>
              <a:rPr lang="en-US" dirty="0"/>
              <a:t>This means that almost all the code you write in Node is going to be written in a way that is either responding to an event or is itself firing an event (which in turn will fire other code listening for that event).</a:t>
            </a:r>
          </a:p>
          <a:p>
            <a:endParaRPr lang="en-US" dirty="0"/>
          </a:p>
          <a:p>
            <a:pPr marL="0" indent="0">
              <a:buNone/>
            </a:pPr>
            <a:r>
              <a:rPr lang="en-US" dirty="0"/>
              <a:t>Example code: Connecting to a MongoDB server using Mongoose, a popular Node.js MongoDB Object Document Mapper (ODM) module:</a:t>
            </a:r>
          </a:p>
          <a:p>
            <a:endParaRPr lang="en-US" dirty="0"/>
          </a:p>
          <a:p>
            <a:pPr marL="0" indent="0">
              <a:buNone/>
            </a:pPr>
            <a:r>
              <a:rPr lang="en-US" dirty="0" err="1">
                <a:solidFill>
                  <a:schemeClr val="accent1">
                    <a:lumMod val="75000"/>
                  </a:schemeClr>
                </a:solidFill>
              </a:rPr>
              <a:t>mongoose.connect</a:t>
            </a:r>
            <a:r>
              <a:rPr lang="en-US" dirty="0">
                <a:solidFill>
                  <a:schemeClr val="accent1">
                    <a:lumMod val="75000"/>
                  </a:schemeClr>
                </a:solidFill>
              </a:rPr>
              <a:t>('); </a:t>
            </a:r>
          </a:p>
          <a:p>
            <a:pPr marL="0" indent="0">
              <a:buNone/>
            </a:pPr>
            <a:r>
              <a:rPr lang="en-US" dirty="0" err="1">
                <a:solidFill>
                  <a:schemeClr val="accent1">
                    <a:lumMod val="75000"/>
                  </a:schemeClr>
                </a:solidFill>
              </a:rPr>
              <a:t>mongoose.connection.on</a:t>
            </a:r>
            <a:r>
              <a:rPr lang="en-US" dirty="0">
                <a:solidFill>
                  <a:schemeClr val="accent1">
                    <a:lumMod val="75000"/>
                  </a:schemeClr>
                </a:solidFill>
              </a:rPr>
              <a:t>('open', function() { </a:t>
            </a:r>
          </a:p>
          <a:p>
            <a:pPr marL="0" indent="0">
              <a:buNone/>
            </a:pPr>
            <a:r>
              <a:rPr lang="en-US" dirty="0">
                <a:solidFill>
                  <a:schemeClr val="accent1">
                    <a:lumMod val="75000"/>
                  </a:schemeClr>
                </a:solidFill>
              </a:rPr>
              <a:t>console.log("Connected to Mongoose..."); </a:t>
            </a:r>
          </a:p>
          <a:p>
            <a:pPr marL="0" indent="0">
              <a:buNone/>
            </a:pPr>
            <a:r>
              <a:rPr lang="en-US" dirty="0">
                <a:solidFill>
                  <a:schemeClr val="accent1">
                    <a:lumMod val="75000"/>
                  </a:schemeClr>
                </a:solidFill>
              </a:rPr>
              <a:t>}); </a:t>
            </a:r>
          </a:p>
          <a:p>
            <a:endParaRPr lang="en-US" dirty="0"/>
          </a:p>
          <a:p>
            <a:pPr marL="0" indent="0">
              <a:buNone/>
            </a:pPr>
            <a:r>
              <a:rPr lang="en-US" dirty="0"/>
              <a:t>First, we tell our mongoose object to connect to the server provided as a string parameter to the function. Connecting will take an undetermined amount of time though, and we have no way of knowing how long. So, what we do is bind a listener to the open event on the </a:t>
            </a:r>
            <a:r>
              <a:rPr lang="en-US" dirty="0" err="1"/>
              <a:t>mongoose.connection</a:t>
            </a:r>
            <a:r>
              <a:rPr lang="en-US" dirty="0"/>
              <a:t> object. </a:t>
            </a:r>
          </a:p>
          <a:p>
            <a:pPr marL="0" indent="0">
              <a:buNone/>
            </a:pPr>
            <a:endParaRPr lang="en-US" dirty="0"/>
          </a:p>
          <a:p>
            <a:pPr marL="0" indent="0">
              <a:buNone/>
            </a:pPr>
            <a:r>
              <a:rPr lang="en-US" dirty="0"/>
              <a:t>With the use of the on keyword, we are indicating that when the </a:t>
            </a:r>
            <a:r>
              <a:rPr lang="en-US" dirty="0" err="1"/>
              <a:t>mongoose.connection</a:t>
            </a:r>
            <a:r>
              <a:rPr lang="en-US" dirty="0"/>
              <a:t> object triggers an open event, it executes the anonymous function that was passed in as the parameter.</a:t>
            </a:r>
            <a:endParaRPr lang="en-CA" dirty="0"/>
          </a:p>
        </p:txBody>
      </p:sp>
    </p:spTree>
    <p:extLst>
      <p:ext uri="{BB962C8B-B14F-4D97-AF65-F5344CB8AC3E}">
        <p14:creationId xmlns:p14="http://schemas.microsoft.com/office/powerpoint/2010/main" val="1536880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74AED-EB25-4499-8ABE-77D8611DFBFE}"/>
              </a:ext>
            </a:extLst>
          </p:cNvPr>
          <p:cNvSpPr>
            <a:spLocks noGrp="1"/>
          </p:cNvSpPr>
          <p:nvPr>
            <p:ph type="title"/>
          </p:nvPr>
        </p:nvSpPr>
        <p:spPr>
          <a:xfrm>
            <a:off x="838200" y="365126"/>
            <a:ext cx="10515600" cy="813970"/>
          </a:xfrm>
          <a:solidFill>
            <a:schemeClr val="tx2">
              <a:lumMod val="60000"/>
              <a:lumOff val="40000"/>
            </a:schemeClr>
          </a:solidFill>
        </p:spPr>
        <p:txBody>
          <a:bodyPr/>
          <a:lstStyle/>
          <a:p>
            <a:r>
              <a:rPr lang="en-CA" dirty="0"/>
              <a:t>What are the 3 qualities of an OBJECT</a:t>
            </a:r>
          </a:p>
        </p:txBody>
      </p:sp>
      <p:sp>
        <p:nvSpPr>
          <p:cNvPr id="3" name="Content Placeholder 2">
            <a:extLst>
              <a:ext uri="{FF2B5EF4-FFF2-40B4-BE49-F238E27FC236}">
                <a16:creationId xmlns:a16="http://schemas.microsoft.com/office/drawing/2014/main" id="{87F8E8AD-E846-4F44-975E-9E9CAAC060DB}"/>
              </a:ext>
            </a:extLst>
          </p:cNvPr>
          <p:cNvSpPr>
            <a:spLocks noGrp="1"/>
          </p:cNvSpPr>
          <p:nvPr>
            <p:ph idx="1"/>
          </p:nvPr>
        </p:nvSpPr>
        <p:spPr>
          <a:xfrm>
            <a:off x="838200" y="1392488"/>
            <a:ext cx="10515600" cy="4351338"/>
          </a:xfrm>
        </p:spPr>
        <p:txBody>
          <a:bodyPr/>
          <a:lstStyle/>
          <a:p>
            <a:r>
              <a:rPr lang="en-CA" dirty="0"/>
              <a:t>Data fields</a:t>
            </a:r>
          </a:p>
          <a:p>
            <a:r>
              <a:rPr lang="en-CA" dirty="0"/>
              <a:t>METHODS</a:t>
            </a:r>
          </a:p>
          <a:p>
            <a:r>
              <a:rPr lang="en-CA" dirty="0"/>
              <a:t>OBJECTS Have unique ID: memory location where it lives in the HEAP</a:t>
            </a:r>
          </a:p>
          <a:p>
            <a:r>
              <a:rPr lang="en-CA" dirty="0"/>
              <a:t>So JavaScript checks the IDs of the objects coming back in as </a:t>
            </a:r>
            <a:r>
              <a:rPr lang="en-CA" dirty="0" err="1"/>
              <a:t>callbacks</a:t>
            </a:r>
            <a:r>
              <a:rPr lang="en-CA" dirty="0"/>
              <a:t> from the dispatched promises. This is how the JavaScript Runtime Execution context knows which returning object is carrying the data that it was sent out to process.</a:t>
            </a:r>
          </a:p>
        </p:txBody>
      </p:sp>
    </p:spTree>
    <p:extLst>
      <p:ext uri="{BB962C8B-B14F-4D97-AF65-F5344CB8AC3E}">
        <p14:creationId xmlns:p14="http://schemas.microsoft.com/office/powerpoint/2010/main" val="35144319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87A52-CF3A-47B8-868C-7F64571C0768}"/>
              </a:ext>
            </a:extLst>
          </p:cNvPr>
          <p:cNvSpPr>
            <a:spLocks noGrp="1"/>
          </p:cNvSpPr>
          <p:nvPr>
            <p:ph type="title"/>
          </p:nvPr>
        </p:nvSpPr>
        <p:spPr>
          <a:xfrm>
            <a:off x="806115" y="822690"/>
            <a:ext cx="10740188" cy="605421"/>
          </a:xfrm>
          <a:solidFill>
            <a:schemeClr val="accent4"/>
          </a:solidFill>
        </p:spPr>
        <p:txBody>
          <a:bodyPr>
            <a:normAutofit fontScale="90000"/>
          </a:bodyPr>
          <a:lstStyle/>
          <a:p>
            <a:pPr algn="ctr"/>
            <a:r>
              <a:rPr lang="en-CA" b="1" dirty="0"/>
              <a:t>JavaScript, TypeScript, BOM, Node.js</a:t>
            </a:r>
          </a:p>
        </p:txBody>
      </p:sp>
      <p:sp>
        <p:nvSpPr>
          <p:cNvPr id="4" name="TextBox 3">
            <a:extLst>
              <a:ext uri="{FF2B5EF4-FFF2-40B4-BE49-F238E27FC236}">
                <a16:creationId xmlns:a16="http://schemas.microsoft.com/office/drawing/2014/main" id="{5B014EB4-559D-4A49-8BDF-A962EA133DF2}"/>
              </a:ext>
            </a:extLst>
          </p:cNvPr>
          <p:cNvSpPr txBox="1"/>
          <p:nvPr/>
        </p:nvSpPr>
        <p:spPr>
          <a:xfrm>
            <a:off x="838200" y="5943600"/>
            <a:ext cx="10740189" cy="646331"/>
          </a:xfrm>
          <a:prstGeom prst="rect">
            <a:avLst/>
          </a:prstGeom>
          <a:solidFill>
            <a:srgbClr val="FFC000"/>
          </a:solidFill>
        </p:spPr>
        <p:txBody>
          <a:bodyPr wrap="square" rtlCol="0">
            <a:spAutoFit/>
          </a:bodyPr>
          <a:lstStyle/>
          <a:p>
            <a:pPr algn="ctr"/>
            <a:r>
              <a:rPr lang="en-CA" dirty="0"/>
              <a:t>The Platform is the Execution Environment for the CODE. The Platform is the HOST software which is running Chromium v8 Engine that executes the JavaScript.</a:t>
            </a:r>
          </a:p>
        </p:txBody>
      </p:sp>
      <p:sp>
        <p:nvSpPr>
          <p:cNvPr id="6" name="TextBox 5">
            <a:extLst>
              <a:ext uri="{FF2B5EF4-FFF2-40B4-BE49-F238E27FC236}">
                <a16:creationId xmlns:a16="http://schemas.microsoft.com/office/drawing/2014/main" id="{903D0A2B-F25B-4077-8C9F-A0AE81BF406F}"/>
              </a:ext>
            </a:extLst>
          </p:cNvPr>
          <p:cNvSpPr txBox="1"/>
          <p:nvPr/>
        </p:nvSpPr>
        <p:spPr>
          <a:xfrm>
            <a:off x="806115" y="1544584"/>
            <a:ext cx="10740189" cy="2985433"/>
          </a:xfrm>
          <a:prstGeom prst="rect">
            <a:avLst/>
          </a:prstGeom>
          <a:solidFill>
            <a:schemeClr val="accent4">
              <a:lumMod val="40000"/>
              <a:lumOff val="60000"/>
            </a:schemeClr>
          </a:solidFill>
        </p:spPr>
        <p:txBody>
          <a:bodyPr wrap="square">
            <a:spAutoFit/>
          </a:bodyPr>
          <a:lstStyle/>
          <a:p>
            <a:pPr algn="l"/>
            <a:r>
              <a:rPr lang="en-US" sz="1000" b="1" i="0" dirty="0">
                <a:solidFill>
                  <a:srgbClr val="002060"/>
                </a:solidFill>
                <a:effectLst/>
                <a:latin typeface="Verdana" panose="020B0604030504040204" pitchFamily="34" charset="0"/>
              </a:rPr>
              <a:t>Node.js and the Web Browser are 2 examples of Platforms. </a:t>
            </a:r>
          </a:p>
          <a:p>
            <a:pPr algn="l"/>
            <a:br>
              <a:rPr lang="en-US" sz="1000" b="0" i="0" dirty="0">
                <a:solidFill>
                  <a:srgbClr val="111111"/>
                </a:solidFill>
                <a:effectLst/>
                <a:latin typeface="Verdana" panose="020B0604030504040204" pitchFamily="34" charset="0"/>
              </a:rPr>
            </a:br>
            <a:endParaRPr lang="en-US" sz="1000" b="0" i="0" dirty="0">
              <a:solidFill>
                <a:srgbClr val="111111"/>
              </a:solidFill>
              <a:effectLst/>
              <a:latin typeface="Verdana" panose="020B0604030504040204" pitchFamily="34" charset="0"/>
            </a:endParaRPr>
          </a:p>
          <a:p>
            <a:pPr algn="l"/>
            <a:r>
              <a:rPr lang="en-US" sz="1000" b="1" i="0" dirty="0">
                <a:solidFill>
                  <a:srgbClr val="111111"/>
                </a:solidFill>
                <a:effectLst/>
                <a:latin typeface="Verdana" panose="020B0604030504040204" pitchFamily="34" charset="0"/>
              </a:rPr>
              <a:t>Platforms provide SERVICES (APIs are an example of Services) that we can use in our Programs.</a:t>
            </a:r>
          </a:p>
          <a:p>
            <a:pPr algn="l"/>
            <a:br>
              <a:rPr lang="en-US" sz="1000" b="0" i="0" dirty="0">
                <a:solidFill>
                  <a:srgbClr val="111111"/>
                </a:solidFill>
                <a:effectLst/>
                <a:latin typeface="Verdana" panose="020B0604030504040204" pitchFamily="34" charset="0"/>
              </a:rPr>
            </a:br>
            <a:endParaRPr lang="en-US" sz="1000" b="0" i="0" dirty="0">
              <a:solidFill>
                <a:srgbClr val="111111"/>
              </a:solidFill>
              <a:effectLst/>
              <a:latin typeface="Verdana" panose="020B0604030504040204" pitchFamily="34" charset="0"/>
            </a:endParaRPr>
          </a:p>
          <a:p>
            <a:pPr algn="l"/>
            <a:r>
              <a:rPr lang="en-US" sz="1000" b="0" i="0" dirty="0">
                <a:solidFill>
                  <a:srgbClr val="111111"/>
                </a:solidFill>
                <a:effectLst/>
                <a:latin typeface="Verdana" panose="020B0604030504040204" pitchFamily="34" charset="0"/>
              </a:rPr>
              <a:t>Browsers are a Platform.</a:t>
            </a:r>
          </a:p>
          <a:p>
            <a:pPr algn="l"/>
            <a:br>
              <a:rPr lang="en-US" sz="1000" b="0" i="0" dirty="0">
                <a:solidFill>
                  <a:srgbClr val="111111"/>
                </a:solidFill>
                <a:effectLst/>
                <a:latin typeface="Verdana" panose="020B0604030504040204" pitchFamily="34" charset="0"/>
              </a:rPr>
            </a:br>
            <a:endParaRPr lang="en-US" sz="1000" b="0" i="0" dirty="0">
              <a:solidFill>
                <a:srgbClr val="111111"/>
              </a:solidFill>
              <a:effectLst/>
              <a:latin typeface="Verdana" panose="020B0604030504040204" pitchFamily="34" charset="0"/>
            </a:endParaRPr>
          </a:p>
          <a:p>
            <a:pPr algn="l"/>
            <a:r>
              <a:rPr lang="en-US" sz="1000" b="0" i="0" dirty="0">
                <a:solidFill>
                  <a:srgbClr val="111111"/>
                </a:solidFill>
                <a:effectLst/>
                <a:latin typeface="Verdana" panose="020B0604030504040204" pitchFamily="34" charset="0"/>
              </a:rPr>
              <a:t>Node.js is a Platform.</a:t>
            </a:r>
          </a:p>
          <a:p>
            <a:pPr algn="l"/>
            <a:br>
              <a:rPr lang="en-US" sz="1000" b="0" i="0" dirty="0">
                <a:solidFill>
                  <a:srgbClr val="111111"/>
                </a:solidFill>
                <a:effectLst/>
                <a:latin typeface="Verdana" panose="020B0604030504040204" pitchFamily="34" charset="0"/>
              </a:rPr>
            </a:br>
            <a:endParaRPr lang="en-US" sz="1000" b="0" i="0" dirty="0">
              <a:solidFill>
                <a:srgbClr val="111111"/>
              </a:solidFill>
              <a:effectLst/>
              <a:latin typeface="Verdana" panose="020B0604030504040204" pitchFamily="34" charset="0"/>
            </a:endParaRPr>
          </a:p>
          <a:p>
            <a:pPr algn="l"/>
            <a:r>
              <a:rPr lang="en-US" sz="1400" b="0" i="0" dirty="0">
                <a:solidFill>
                  <a:srgbClr val="111111"/>
                </a:solidFill>
                <a:effectLst/>
                <a:latin typeface="Verdana" panose="020B0604030504040204" pitchFamily="34" charset="0"/>
              </a:rPr>
              <a:t>Both allow the running of JavaScript, but each provides different kinds of SERVICES as we discussed in class yesterday.</a:t>
            </a:r>
          </a:p>
          <a:p>
            <a:pPr algn="l"/>
            <a:br>
              <a:rPr lang="en-US" sz="1000" b="0" i="0" dirty="0">
                <a:solidFill>
                  <a:srgbClr val="111111"/>
                </a:solidFill>
                <a:effectLst/>
                <a:latin typeface="Verdana" panose="020B0604030504040204" pitchFamily="34" charset="0"/>
              </a:rPr>
            </a:br>
            <a:r>
              <a:rPr lang="en-US" sz="1000" b="1" dirty="0">
                <a:solidFill>
                  <a:srgbClr val="002060"/>
                </a:solidFill>
                <a:latin typeface="Verdana" panose="020B0604030504040204" pitchFamily="34" charset="0"/>
              </a:rPr>
              <a:t>So, as to the Question of what KIND of JavaScript commands can I run the Browser or Node.exe – You can put any valid JavaScript you like, but if you call a Command that the Platform doesn’t support, you will get a RUNTIME ERROR. Because when the code is executing, it may attempt to call a SERVICE that the platform does not provide.</a:t>
            </a:r>
            <a:endParaRPr lang="en-US" sz="1000" b="1" i="0" dirty="0">
              <a:solidFill>
                <a:srgbClr val="002060"/>
              </a:solidFill>
              <a:effectLst/>
              <a:latin typeface="Verdana" panose="020B0604030504040204" pitchFamily="34" charset="0"/>
            </a:endParaRPr>
          </a:p>
        </p:txBody>
      </p:sp>
      <p:sp>
        <p:nvSpPr>
          <p:cNvPr id="7" name="TextBox 6">
            <a:extLst>
              <a:ext uri="{FF2B5EF4-FFF2-40B4-BE49-F238E27FC236}">
                <a16:creationId xmlns:a16="http://schemas.microsoft.com/office/drawing/2014/main" id="{30344E26-59AE-4273-9907-49CEEBC8839C}"/>
              </a:ext>
            </a:extLst>
          </p:cNvPr>
          <p:cNvSpPr txBox="1"/>
          <p:nvPr/>
        </p:nvSpPr>
        <p:spPr>
          <a:xfrm>
            <a:off x="6240377" y="5206229"/>
            <a:ext cx="5338011" cy="646331"/>
          </a:xfrm>
          <a:prstGeom prst="rect">
            <a:avLst/>
          </a:prstGeom>
          <a:solidFill>
            <a:schemeClr val="accent2">
              <a:lumMod val="20000"/>
              <a:lumOff val="80000"/>
            </a:schemeClr>
          </a:solidFill>
          <a:ln w="12700">
            <a:solidFill>
              <a:schemeClr val="tx1"/>
            </a:solidFill>
          </a:ln>
        </p:spPr>
        <p:txBody>
          <a:bodyPr wrap="square" rtlCol="0">
            <a:spAutoFit/>
          </a:bodyPr>
          <a:lstStyle/>
          <a:p>
            <a:pPr algn="ctr"/>
            <a:r>
              <a:rPr lang="en-CA" dirty="0"/>
              <a:t>Node.js: accessing file system, accessing hardware resources</a:t>
            </a:r>
          </a:p>
        </p:txBody>
      </p:sp>
      <p:sp>
        <p:nvSpPr>
          <p:cNvPr id="8" name="TextBox 7">
            <a:extLst>
              <a:ext uri="{FF2B5EF4-FFF2-40B4-BE49-F238E27FC236}">
                <a16:creationId xmlns:a16="http://schemas.microsoft.com/office/drawing/2014/main" id="{5B94402D-38E7-4C83-B718-BE68330E9DF8}"/>
              </a:ext>
            </a:extLst>
          </p:cNvPr>
          <p:cNvSpPr txBox="1"/>
          <p:nvPr/>
        </p:nvSpPr>
        <p:spPr>
          <a:xfrm>
            <a:off x="838198" y="5214250"/>
            <a:ext cx="5338011" cy="646331"/>
          </a:xfrm>
          <a:prstGeom prst="rect">
            <a:avLst/>
          </a:prstGeom>
          <a:solidFill>
            <a:schemeClr val="accent3">
              <a:lumMod val="60000"/>
              <a:lumOff val="40000"/>
            </a:schemeClr>
          </a:solidFill>
          <a:ln w="19050">
            <a:solidFill>
              <a:schemeClr val="accent2"/>
            </a:solidFill>
          </a:ln>
        </p:spPr>
        <p:txBody>
          <a:bodyPr wrap="square" rtlCol="0">
            <a:spAutoFit/>
          </a:bodyPr>
          <a:lstStyle/>
          <a:p>
            <a:pPr algn="ctr"/>
            <a:r>
              <a:rPr lang="en-CA" dirty="0"/>
              <a:t>Web Browser: services provided by this platform accessing the Browser Object Model NODES </a:t>
            </a:r>
          </a:p>
        </p:txBody>
      </p:sp>
      <p:sp>
        <p:nvSpPr>
          <p:cNvPr id="9" name="TextBox 8">
            <a:extLst>
              <a:ext uri="{FF2B5EF4-FFF2-40B4-BE49-F238E27FC236}">
                <a16:creationId xmlns:a16="http://schemas.microsoft.com/office/drawing/2014/main" id="{F1A6E3D8-DE2A-4569-B595-F6BC1FE5BE26}"/>
              </a:ext>
            </a:extLst>
          </p:cNvPr>
          <p:cNvSpPr txBox="1"/>
          <p:nvPr/>
        </p:nvSpPr>
        <p:spPr>
          <a:xfrm>
            <a:off x="838198" y="4729816"/>
            <a:ext cx="5338011" cy="369332"/>
          </a:xfrm>
          <a:prstGeom prst="rect">
            <a:avLst/>
          </a:prstGeom>
          <a:solidFill>
            <a:schemeClr val="accent3">
              <a:lumMod val="60000"/>
              <a:lumOff val="40000"/>
            </a:schemeClr>
          </a:solidFill>
          <a:ln w="19050">
            <a:solidFill>
              <a:schemeClr val="accent2"/>
            </a:solidFill>
          </a:ln>
        </p:spPr>
        <p:txBody>
          <a:bodyPr wrap="square" rtlCol="0">
            <a:spAutoFit/>
          </a:bodyPr>
          <a:lstStyle/>
          <a:p>
            <a:pPr algn="ctr"/>
            <a:r>
              <a:rPr lang="en-CA" dirty="0"/>
              <a:t>JavaScript Code</a:t>
            </a:r>
          </a:p>
        </p:txBody>
      </p:sp>
      <p:sp>
        <p:nvSpPr>
          <p:cNvPr id="10" name="TextBox 9">
            <a:extLst>
              <a:ext uri="{FF2B5EF4-FFF2-40B4-BE49-F238E27FC236}">
                <a16:creationId xmlns:a16="http://schemas.microsoft.com/office/drawing/2014/main" id="{36A34171-E2D2-4664-8F25-6AA919274588}"/>
              </a:ext>
            </a:extLst>
          </p:cNvPr>
          <p:cNvSpPr txBox="1"/>
          <p:nvPr/>
        </p:nvSpPr>
        <p:spPr>
          <a:xfrm>
            <a:off x="6240377" y="4729816"/>
            <a:ext cx="5338011" cy="369332"/>
          </a:xfrm>
          <a:prstGeom prst="rect">
            <a:avLst/>
          </a:prstGeom>
          <a:solidFill>
            <a:schemeClr val="accent2">
              <a:lumMod val="20000"/>
              <a:lumOff val="80000"/>
            </a:schemeClr>
          </a:solidFill>
          <a:ln w="12700">
            <a:solidFill>
              <a:schemeClr val="tx1"/>
            </a:solidFill>
          </a:ln>
        </p:spPr>
        <p:txBody>
          <a:bodyPr wrap="square" rtlCol="0">
            <a:spAutoFit/>
          </a:bodyPr>
          <a:lstStyle/>
          <a:p>
            <a:pPr algn="ctr"/>
            <a:r>
              <a:rPr lang="en-CA" dirty="0"/>
              <a:t>JavaScript Code</a:t>
            </a:r>
          </a:p>
        </p:txBody>
      </p:sp>
      <p:sp>
        <p:nvSpPr>
          <p:cNvPr id="11" name="TextBox 10">
            <a:extLst>
              <a:ext uri="{FF2B5EF4-FFF2-40B4-BE49-F238E27FC236}">
                <a16:creationId xmlns:a16="http://schemas.microsoft.com/office/drawing/2014/main" id="{15E415A3-5355-447E-81D3-2FF944F00312}"/>
              </a:ext>
            </a:extLst>
          </p:cNvPr>
          <p:cNvSpPr txBox="1"/>
          <p:nvPr/>
        </p:nvSpPr>
        <p:spPr>
          <a:xfrm>
            <a:off x="806115" y="312821"/>
            <a:ext cx="10772274" cy="369332"/>
          </a:xfrm>
          <a:prstGeom prst="rect">
            <a:avLst/>
          </a:prstGeom>
          <a:solidFill>
            <a:schemeClr val="accent1"/>
          </a:solidFill>
        </p:spPr>
        <p:txBody>
          <a:bodyPr wrap="square" rtlCol="0">
            <a:spAutoFit/>
          </a:bodyPr>
          <a:lstStyle/>
          <a:p>
            <a:pPr algn="ctr"/>
            <a:r>
              <a:rPr lang="en-CA" sz="1800" dirty="0">
                <a:solidFill>
                  <a:schemeClr val="bg1"/>
                </a:solidFill>
                <a:effectLst/>
                <a:latin typeface="Biome" panose="020B0503030204020804" pitchFamily="34" charset="0"/>
                <a:ea typeface="Calibri" panose="020F0502020204030204" pitchFamily="34" charset="0"/>
                <a:cs typeface="Biome" panose="020B0503030204020804" pitchFamily="34" charset="0"/>
              </a:rPr>
              <a:t>Working with TypeScript and JavaScript; Working with Node.exe and the BOM</a:t>
            </a:r>
          </a:p>
        </p:txBody>
      </p:sp>
    </p:spTree>
    <p:extLst>
      <p:ext uri="{BB962C8B-B14F-4D97-AF65-F5344CB8AC3E}">
        <p14:creationId xmlns:p14="http://schemas.microsoft.com/office/powerpoint/2010/main" val="35358480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EA70D-8E1C-46CE-BB25-10EBBCA1A26C}"/>
              </a:ext>
            </a:extLst>
          </p:cNvPr>
          <p:cNvSpPr>
            <a:spLocks noGrp="1"/>
          </p:cNvSpPr>
          <p:nvPr>
            <p:ph type="title"/>
          </p:nvPr>
        </p:nvSpPr>
        <p:spPr>
          <a:xfrm>
            <a:off x="838200" y="365125"/>
            <a:ext cx="10515600" cy="749801"/>
          </a:xfrm>
          <a:solidFill>
            <a:schemeClr val="accent2">
              <a:lumMod val="50000"/>
            </a:schemeClr>
          </a:solidFill>
        </p:spPr>
        <p:txBody>
          <a:bodyPr/>
          <a:lstStyle/>
          <a:p>
            <a:r>
              <a:rPr lang="en-CA" dirty="0">
                <a:solidFill>
                  <a:schemeClr val="accent1">
                    <a:lumMod val="20000"/>
                    <a:lumOff val="80000"/>
                  </a:schemeClr>
                </a:solidFill>
              </a:rPr>
              <a:t>Questions:</a:t>
            </a:r>
          </a:p>
        </p:txBody>
      </p:sp>
      <p:graphicFrame>
        <p:nvGraphicFramePr>
          <p:cNvPr id="4" name="Table 4">
            <a:extLst>
              <a:ext uri="{FF2B5EF4-FFF2-40B4-BE49-F238E27FC236}">
                <a16:creationId xmlns:a16="http://schemas.microsoft.com/office/drawing/2014/main" id="{EB83787F-C8BC-4D27-B150-2DE291AF0D7F}"/>
              </a:ext>
            </a:extLst>
          </p:cNvPr>
          <p:cNvGraphicFramePr>
            <a:graphicFrameLocks noGrp="1"/>
          </p:cNvGraphicFramePr>
          <p:nvPr>
            <p:extLst>
              <p:ext uri="{D42A27DB-BD31-4B8C-83A1-F6EECF244321}">
                <p14:modId xmlns:p14="http://schemas.microsoft.com/office/powerpoint/2010/main" val="3974570732"/>
              </p:ext>
            </p:extLst>
          </p:nvPr>
        </p:nvGraphicFramePr>
        <p:xfrm>
          <a:off x="838200" y="1353329"/>
          <a:ext cx="10515600" cy="4544463"/>
        </p:xfrm>
        <a:graphic>
          <a:graphicData uri="http://schemas.openxmlformats.org/drawingml/2006/table">
            <a:tbl>
              <a:tblPr firstRow="1" bandRow="1">
                <a:tableStyleId>{5C22544A-7EE6-4342-B048-85BDC9FD1C3A}</a:tableStyleId>
              </a:tblPr>
              <a:tblGrid>
                <a:gridCol w="3180347">
                  <a:extLst>
                    <a:ext uri="{9D8B030D-6E8A-4147-A177-3AD203B41FA5}">
                      <a16:colId xmlns:a16="http://schemas.microsoft.com/office/drawing/2014/main" val="2837394885"/>
                    </a:ext>
                  </a:extLst>
                </a:gridCol>
                <a:gridCol w="7335253">
                  <a:extLst>
                    <a:ext uri="{9D8B030D-6E8A-4147-A177-3AD203B41FA5}">
                      <a16:colId xmlns:a16="http://schemas.microsoft.com/office/drawing/2014/main" val="2721203286"/>
                    </a:ext>
                  </a:extLst>
                </a:gridCol>
              </a:tblGrid>
              <a:tr h="722341">
                <a:tc>
                  <a:txBody>
                    <a:bodyPr/>
                    <a:lstStyle/>
                    <a:p>
                      <a:endParaRPr lang="en-CA"/>
                    </a:p>
                  </a:txBody>
                  <a:tcPr/>
                </a:tc>
                <a:tc>
                  <a:txBody>
                    <a:bodyPr/>
                    <a:lstStyle/>
                    <a:p>
                      <a:endParaRPr lang="en-CA"/>
                    </a:p>
                  </a:txBody>
                  <a:tcPr/>
                </a:tc>
                <a:extLst>
                  <a:ext uri="{0D108BD9-81ED-4DB2-BD59-A6C34878D82A}">
                    <a16:rowId xmlns:a16="http://schemas.microsoft.com/office/drawing/2014/main" val="1195609300"/>
                  </a:ext>
                </a:extLst>
              </a:tr>
              <a:tr h="722341">
                <a:tc>
                  <a:txBody>
                    <a:bodyPr/>
                    <a:lstStyle/>
                    <a:p>
                      <a:r>
                        <a:rPr lang="en-CA" dirty="0"/>
                        <a:t>Can I run JavaScript in Node.js</a:t>
                      </a:r>
                    </a:p>
                  </a:txBody>
                  <a:tcPr/>
                </a:tc>
                <a:tc>
                  <a:txBody>
                    <a:bodyPr/>
                    <a:lstStyle/>
                    <a:p>
                      <a:r>
                        <a:rPr lang="en-CA" dirty="0"/>
                        <a:t>YES: JavaScript is run by the Chromium v8 Engine</a:t>
                      </a:r>
                    </a:p>
                  </a:txBody>
                  <a:tcPr/>
                </a:tc>
                <a:extLst>
                  <a:ext uri="{0D108BD9-81ED-4DB2-BD59-A6C34878D82A}">
                    <a16:rowId xmlns:a16="http://schemas.microsoft.com/office/drawing/2014/main" val="1624668316"/>
                  </a:ext>
                </a:extLst>
              </a:tr>
              <a:tr h="722341">
                <a:tc>
                  <a:txBody>
                    <a:bodyPr/>
                    <a:lstStyle/>
                    <a:p>
                      <a:r>
                        <a:rPr lang="en-CA" dirty="0"/>
                        <a:t>What is the difference between JavaScript for the Browser and JavaScript for the Node.js context</a:t>
                      </a:r>
                    </a:p>
                  </a:txBody>
                  <a:tcPr/>
                </a:tc>
                <a:tc>
                  <a:txBody>
                    <a:bodyPr/>
                    <a:lstStyle/>
                    <a:p>
                      <a:r>
                        <a:rPr lang="en-CA" dirty="0"/>
                        <a:t>You need to use only JavaScript or TypeScript that has commands that will work in the context you are working in:</a:t>
                      </a:r>
                    </a:p>
                    <a:p>
                      <a:r>
                        <a:rPr lang="en-CA" dirty="0"/>
                        <a:t>HTML DOM nodes cannot be accessed in Node.js</a:t>
                      </a:r>
                    </a:p>
                    <a:p>
                      <a:r>
                        <a:rPr lang="en-CA" dirty="0"/>
                        <a:t>The Host File System cannot be accessed from the Browser</a:t>
                      </a:r>
                    </a:p>
                  </a:txBody>
                  <a:tcPr/>
                </a:tc>
                <a:extLst>
                  <a:ext uri="{0D108BD9-81ED-4DB2-BD59-A6C34878D82A}">
                    <a16:rowId xmlns:a16="http://schemas.microsoft.com/office/drawing/2014/main" val="783455892"/>
                  </a:ext>
                </a:extLst>
              </a:tr>
              <a:tr h="722341">
                <a:tc>
                  <a:txBody>
                    <a:bodyPr/>
                    <a:lstStyle/>
                    <a:p>
                      <a:endParaRPr lang="en-CA" dirty="0"/>
                    </a:p>
                  </a:txBody>
                  <a:tcPr/>
                </a:tc>
                <a:tc>
                  <a:txBody>
                    <a:bodyPr/>
                    <a:lstStyle/>
                    <a:p>
                      <a:r>
                        <a:rPr lang="en-CA" dirty="0"/>
                        <a:t>The JavaScript is the same for both Browser and Node.js</a:t>
                      </a:r>
                    </a:p>
                    <a:p>
                      <a:r>
                        <a:rPr lang="en-CA" dirty="0"/>
                        <a:t>But different APIs are available in each Container.</a:t>
                      </a:r>
                    </a:p>
                    <a:p>
                      <a:r>
                        <a:rPr lang="en-CA" dirty="0"/>
                        <a:t>Use only the APIs for the container you are working in or you will run a RUNETIME ERROR!</a:t>
                      </a:r>
                    </a:p>
                  </a:txBody>
                  <a:tcPr/>
                </a:tc>
                <a:extLst>
                  <a:ext uri="{0D108BD9-81ED-4DB2-BD59-A6C34878D82A}">
                    <a16:rowId xmlns:a16="http://schemas.microsoft.com/office/drawing/2014/main" val="4222883901"/>
                  </a:ext>
                </a:extLst>
              </a:tr>
              <a:tr h="722341">
                <a:tc>
                  <a:txBody>
                    <a:bodyPr/>
                    <a:lstStyle/>
                    <a:p>
                      <a:endParaRPr lang="en-CA"/>
                    </a:p>
                  </a:txBody>
                  <a:tcPr/>
                </a:tc>
                <a:tc>
                  <a:txBody>
                    <a:bodyPr/>
                    <a:lstStyle/>
                    <a:p>
                      <a:endParaRPr lang="en-CA" dirty="0"/>
                    </a:p>
                  </a:txBody>
                  <a:tcPr/>
                </a:tc>
                <a:extLst>
                  <a:ext uri="{0D108BD9-81ED-4DB2-BD59-A6C34878D82A}">
                    <a16:rowId xmlns:a16="http://schemas.microsoft.com/office/drawing/2014/main" val="1548842691"/>
                  </a:ext>
                </a:extLst>
              </a:tr>
            </a:tbl>
          </a:graphicData>
        </a:graphic>
      </p:graphicFrame>
    </p:spTree>
    <p:extLst>
      <p:ext uri="{BB962C8B-B14F-4D97-AF65-F5344CB8AC3E}">
        <p14:creationId xmlns:p14="http://schemas.microsoft.com/office/powerpoint/2010/main" val="37239168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8ADA989-80D9-4455-9760-7A7CF5FAA915}"/>
              </a:ext>
            </a:extLst>
          </p:cNvPr>
          <p:cNvSpPr/>
          <p:nvPr/>
        </p:nvSpPr>
        <p:spPr>
          <a:xfrm>
            <a:off x="770021" y="858253"/>
            <a:ext cx="4604084" cy="49169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a:extLst>
              <a:ext uri="{FF2B5EF4-FFF2-40B4-BE49-F238E27FC236}">
                <a16:creationId xmlns:a16="http://schemas.microsoft.com/office/drawing/2014/main" id="{DA633E1A-5877-476A-BA15-A9A546D0FA75}"/>
              </a:ext>
            </a:extLst>
          </p:cNvPr>
          <p:cNvSpPr/>
          <p:nvPr/>
        </p:nvSpPr>
        <p:spPr>
          <a:xfrm>
            <a:off x="2013284" y="3429000"/>
            <a:ext cx="1973178" cy="166035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JavaScript</a:t>
            </a:r>
          </a:p>
        </p:txBody>
      </p:sp>
      <p:sp>
        <p:nvSpPr>
          <p:cNvPr id="6" name="TextBox 5">
            <a:extLst>
              <a:ext uri="{FF2B5EF4-FFF2-40B4-BE49-F238E27FC236}">
                <a16:creationId xmlns:a16="http://schemas.microsoft.com/office/drawing/2014/main" id="{36D0F761-6578-47A3-9ACE-CDBEB39E35D8}"/>
              </a:ext>
            </a:extLst>
          </p:cNvPr>
          <p:cNvSpPr txBox="1"/>
          <p:nvPr/>
        </p:nvSpPr>
        <p:spPr>
          <a:xfrm>
            <a:off x="1870910" y="1276716"/>
            <a:ext cx="2257927" cy="646331"/>
          </a:xfrm>
          <a:prstGeom prst="rect">
            <a:avLst/>
          </a:prstGeom>
          <a:noFill/>
        </p:spPr>
        <p:txBody>
          <a:bodyPr wrap="square" rtlCol="0">
            <a:spAutoFit/>
          </a:bodyPr>
          <a:lstStyle/>
          <a:p>
            <a:pPr algn="ctr"/>
            <a:r>
              <a:rPr lang="en-CA" dirty="0">
                <a:solidFill>
                  <a:schemeClr val="accent4">
                    <a:lumMod val="40000"/>
                    <a:lumOff val="60000"/>
                  </a:schemeClr>
                </a:solidFill>
              </a:rPr>
              <a:t>TypeScript: is a superset of JavaScript</a:t>
            </a:r>
          </a:p>
        </p:txBody>
      </p:sp>
      <p:sp>
        <p:nvSpPr>
          <p:cNvPr id="7" name="TextBox 6">
            <a:extLst>
              <a:ext uri="{FF2B5EF4-FFF2-40B4-BE49-F238E27FC236}">
                <a16:creationId xmlns:a16="http://schemas.microsoft.com/office/drawing/2014/main" id="{DB9C6288-EC43-48CC-BC03-6622D57C4621}"/>
              </a:ext>
            </a:extLst>
          </p:cNvPr>
          <p:cNvSpPr txBox="1"/>
          <p:nvPr/>
        </p:nvSpPr>
        <p:spPr>
          <a:xfrm>
            <a:off x="1243263" y="1923047"/>
            <a:ext cx="3657600" cy="1200329"/>
          </a:xfrm>
          <a:prstGeom prst="rect">
            <a:avLst/>
          </a:prstGeom>
          <a:noFill/>
        </p:spPr>
        <p:txBody>
          <a:bodyPr wrap="square" rtlCol="0">
            <a:spAutoFit/>
          </a:bodyPr>
          <a:lstStyle/>
          <a:p>
            <a:pPr algn="ctr"/>
            <a:r>
              <a:rPr lang="en-CA" dirty="0">
                <a:highlight>
                  <a:srgbClr val="FFFF00"/>
                </a:highlight>
              </a:rPr>
              <a:t>The main difference is that TypeScript has static typing: a very strong advantage for designing the architecture of complex applications</a:t>
            </a:r>
          </a:p>
        </p:txBody>
      </p:sp>
      <p:sp>
        <p:nvSpPr>
          <p:cNvPr id="8" name="Rectangle: Rounded Corners 7">
            <a:extLst>
              <a:ext uri="{FF2B5EF4-FFF2-40B4-BE49-F238E27FC236}">
                <a16:creationId xmlns:a16="http://schemas.microsoft.com/office/drawing/2014/main" id="{7BA8D159-BAAD-4A29-A389-1A73438E0AF1}"/>
              </a:ext>
            </a:extLst>
          </p:cNvPr>
          <p:cNvSpPr/>
          <p:nvPr/>
        </p:nvSpPr>
        <p:spPr>
          <a:xfrm>
            <a:off x="5847347" y="681789"/>
            <a:ext cx="4203031" cy="20373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The Browser Object Model is an in-memory </a:t>
            </a:r>
            <a:r>
              <a:rPr lang="en-CA" dirty="0" err="1"/>
              <a:t>datastructure</a:t>
            </a:r>
            <a:r>
              <a:rPr lang="en-CA" dirty="0"/>
              <a:t> that is created when an HTML Document is loaded into the Browser and processed by the Browser’s HTML Rendering Engine</a:t>
            </a:r>
          </a:p>
        </p:txBody>
      </p:sp>
      <p:sp>
        <p:nvSpPr>
          <p:cNvPr id="9" name="Oval 8">
            <a:extLst>
              <a:ext uri="{FF2B5EF4-FFF2-40B4-BE49-F238E27FC236}">
                <a16:creationId xmlns:a16="http://schemas.microsoft.com/office/drawing/2014/main" id="{8D94B463-286B-44FE-A7DF-3FB2A14419EB}"/>
              </a:ext>
            </a:extLst>
          </p:cNvPr>
          <p:cNvSpPr/>
          <p:nvPr/>
        </p:nvSpPr>
        <p:spPr>
          <a:xfrm>
            <a:off x="10523620" y="858253"/>
            <a:ext cx="1355559" cy="1179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Browser land</a:t>
            </a:r>
          </a:p>
        </p:txBody>
      </p:sp>
      <p:sp>
        <p:nvSpPr>
          <p:cNvPr id="10" name="Rectangle: Rounded Corners 9">
            <a:extLst>
              <a:ext uri="{FF2B5EF4-FFF2-40B4-BE49-F238E27FC236}">
                <a16:creationId xmlns:a16="http://schemas.microsoft.com/office/drawing/2014/main" id="{91587993-0236-43B0-955A-38D29617D533}"/>
              </a:ext>
            </a:extLst>
          </p:cNvPr>
          <p:cNvSpPr/>
          <p:nvPr/>
        </p:nvSpPr>
        <p:spPr>
          <a:xfrm>
            <a:off x="5694948" y="3505199"/>
            <a:ext cx="4427620" cy="20373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When a JavaScript file is run in the Program Execution Context of the Chromium V8 JavaScript Interpreter Engine, the output is a </a:t>
            </a:r>
            <a:r>
              <a:rPr lang="en-CA" dirty="0" err="1"/>
              <a:t>ByteCode</a:t>
            </a:r>
            <a:r>
              <a:rPr lang="en-CA" dirty="0"/>
              <a:t> file that can run in the Operating System of the HOST COMPUTER.</a:t>
            </a:r>
          </a:p>
        </p:txBody>
      </p:sp>
      <p:sp>
        <p:nvSpPr>
          <p:cNvPr id="11" name="Oval 10">
            <a:extLst>
              <a:ext uri="{FF2B5EF4-FFF2-40B4-BE49-F238E27FC236}">
                <a16:creationId xmlns:a16="http://schemas.microsoft.com/office/drawing/2014/main" id="{B0BE11CD-CF51-4F54-8589-F632276049A3}"/>
              </a:ext>
            </a:extLst>
          </p:cNvPr>
          <p:cNvSpPr/>
          <p:nvPr/>
        </p:nvSpPr>
        <p:spPr>
          <a:xfrm>
            <a:off x="10523620" y="3669632"/>
            <a:ext cx="1515980" cy="1179094"/>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lumMod val="95000"/>
                    <a:lumOff val="5000"/>
                  </a:schemeClr>
                </a:solidFill>
              </a:rPr>
              <a:t>Node.exe land</a:t>
            </a:r>
          </a:p>
        </p:txBody>
      </p:sp>
    </p:spTree>
    <p:extLst>
      <p:ext uri="{BB962C8B-B14F-4D97-AF65-F5344CB8AC3E}">
        <p14:creationId xmlns:p14="http://schemas.microsoft.com/office/powerpoint/2010/main" val="2455052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C9820-7D88-4173-BE28-4D4802E107A2}"/>
              </a:ext>
            </a:extLst>
          </p:cNvPr>
          <p:cNvSpPr>
            <a:spLocks noGrp="1"/>
          </p:cNvSpPr>
          <p:nvPr>
            <p:ph type="title"/>
          </p:nvPr>
        </p:nvSpPr>
        <p:spPr>
          <a:xfrm>
            <a:off x="838200" y="365125"/>
            <a:ext cx="10515600" cy="653549"/>
          </a:xfrm>
          <a:solidFill>
            <a:schemeClr val="tx2">
              <a:lumMod val="75000"/>
            </a:schemeClr>
          </a:solidFill>
        </p:spPr>
        <p:txBody>
          <a:bodyPr>
            <a:normAutofit fontScale="90000"/>
          </a:bodyPr>
          <a:lstStyle/>
          <a:p>
            <a:r>
              <a:rPr lang="en-CA" dirty="0">
                <a:solidFill>
                  <a:schemeClr val="bg2"/>
                </a:solidFill>
              </a:rPr>
              <a:t>Putting it all together:</a:t>
            </a:r>
          </a:p>
        </p:txBody>
      </p:sp>
      <p:sp>
        <p:nvSpPr>
          <p:cNvPr id="4" name="Rectangle: Rounded Corners 3">
            <a:extLst>
              <a:ext uri="{FF2B5EF4-FFF2-40B4-BE49-F238E27FC236}">
                <a16:creationId xmlns:a16="http://schemas.microsoft.com/office/drawing/2014/main" id="{68EAA2FB-2F54-4AEE-B766-D36BFC90FBF2}"/>
              </a:ext>
            </a:extLst>
          </p:cNvPr>
          <p:cNvSpPr/>
          <p:nvPr/>
        </p:nvSpPr>
        <p:spPr>
          <a:xfrm>
            <a:off x="1179095" y="3056020"/>
            <a:ext cx="2310063" cy="2654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200" dirty="0"/>
              <a:t>IDE:</a:t>
            </a:r>
          </a:p>
          <a:p>
            <a:r>
              <a:rPr lang="en-CA" sz="1200" dirty="0"/>
              <a:t>Visual Studio Code</a:t>
            </a:r>
          </a:p>
          <a:p>
            <a:r>
              <a:rPr lang="en-CA" sz="1200" dirty="0" err="1"/>
              <a:t>JetBrain</a:t>
            </a:r>
            <a:endParaRPr lang="en-CA" sz="1200" dirty="0"/>
          </a:p>
          <a:p>
            <a:r>
              <a:rPr lang="en-CA" sz="1200" dirty="0"/>
              <a:t>Eclipse</a:t>
            </a:r>
          </a:p>
          <a:p>
            <a:r>
              <a:rPr lang="en-CA" sz="1200" dirty="0"/>
              <a:t>You could use Notepad, and Command Prompt</a:t>
            </a:r>
          </a:p>
          <a:p>
            <a:endParaRPr lang="en-CA" sz="1200" dirty="0"/>
          </a:p>
          <a:p>
            <a:r>
              <a:rPr lang="en-CA" sz="1200" dirty="0"/>
              <a:t>What does an IDE does:</a:t>
            </a:r>
          </a:p>
          <a:p>
            <a:r>
              <a:rPr lang="en-CA" sz="1200" dirty="0">
                <a:solidFill>
                  <a:schemeClr val="tx1"/>
                </a:solidFill>
                <a:highlight>
                  <a:srgbClr val="FFFF00"/>
                </a:highlight>
              </a:rPr>
              <a:t>Coding support (color highlighting, completion)</a:t>
            </a:r>
          </a:p>
        </p:txBody>
      </p:sp>
      <p:sp>
        <p:nvSpPr>
          <p:cNvPr id="5" name="Rectangle: Rounded Corners 4">
            <a:extLst>
              <a:ext uri="{FF2B5EF4-FFF2-40B4-BE49-F238E27FC236}">
                <a16:creationId xmlns:a16="http://schemas.microsoft.com/office/drawing/2014/main" id="{7B5F3650-ADF6-4115-963D-19B950C138E8}"/>
              </a:ext>
            </a:extLst>
          </p:cNvPr>
          <p:cNvSpPr/>
          <p:nvPr/>
        </p:nvSpPr>
        <p:spPr>
          <a:xfrm>
            <a:off x="4788568" y="1267326"/>
            <a:ext cx="2310063" cy="2245894"/>
          </a:xfrm>
          <a:prstGeom prst="roundRect">
            <a:avLst/>
          </a:prstGeom>
          <a:solidFill>
            <a:srgbClr val="FF0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200" dirty="0"/>
              <a:t>Node.js is a PROGRAM written in C++ which is wrapper for Chromium v8 JavaScript </a:t>
            </a:r>
            <a:r>
              <a:rPr lang="en-CA" sz="1200" dirty="0" err="1"/>
              <a:t>Interpeter</a:t>
            </a:r>
            <a:r>
              <a:rPr lang="en-CA" sz="1200" dirty="0"/>
              <a:t> Engine.</a:t>
            </a:r>
          </a:p>
          <a:p>
            <a:r>
              <a:rPr lang="en-CA" sz="1200" dirty="0"/>
              <a:t> </a:t>
            </a:r>
          </a:p>
          <a:p>
            <a:r>
              <a:rPr lang="en-CA" sz="1200" dirty="0">
                <a:solidFill>
                  <a:schemeClr val="tx1"/>
                </a:solidFill>
                <a:highlight>
                  <a:srgbClr val="FFFF00"/>
                </a:highlight>
              </a:rPr>
              <a:t>Which is a execution platform for our JavaScript</a:t>
            </a:r>
          </a:p>
          <a:p>
            <a:endParaRPr lang="en-CA" sz="1200" dirty="0">
              <a:solidFill>
                <a:schemeClr val="tx1"/>
              </a:solidFill>
              <a:highlight>
                <a:srgbClr val="FFFF00"/>
              </a:highlight>
            </a:endParaRPr>
          </a:p>
          <a:p>
            <a:r>
              <a:rPr lang="en-CA" sz="1200" dirty="0">
                <a:solidFill>
                  <a:schemeClr val="tx1"/>
                </a:solidFill>
                <a:highlight>
                  <a:srgbClr val="FFFF00"/>
                </a:highlight>
              </a:rPr>
              <a:t>HOW?</a:t>
            </a:r>
          </a:p>
          <a:p>
            <a:endParaRPr lang="en-CA" sz="1200" dirty="0">
              <a:solidFill>
                <a:schemeClr val="tx1"/>
              </a:solidFill>
              <a:highlight>
                <a:srgbClr val="FFFF00"/>
              </a:highlight>
            </a:endParaRPr>
          </a:p>
          <a:p>
            <a:r>
              <a:rPr lang="en-CA" sz="1200" dirty="0">
                <a:solidFill>
                  <a:schemeClr val="tx1"/>
                </a:solidFill>
                <a:highlight>
                  <a:srgbClr val="FFFF00"/>
                </a:highlight>
              </a:rPr>
              <a:t>Chromium v8 Engine</a:t>
            </a:r>
          </a:p>
        </p:txBody>
      </p:sp>
    </p:spTree>
    <p:extLst>
      <p:ext uri="{BB962C8B-B14F-4D97-AF65-F5344CB8AC3E}">
        <p14:creationId xmlns:p14="http://schemas.microsoft.com/office/powerpoint/2010/main" val="2529146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6B09D-2C12-40B6-A552-FCEA83F8B069}"/>
              </a:ext>
            </a:extLst>
          </p:cNvPr>
          <p:cNvSpPr>
            <a:spLocks noGrp="1"/>
          </p:cNvSpPr>
          <p:nvPr>
            <p:ph type="title"/>
          </p:nvPr>
        </p:nvSpPr>
        <p:spPr>
          <a:xfrm>
            <a:off x="838200" y="365126"/>
            <a:ext cx="10515600" cy="1231063"/>
          </a:xfrm>
          <a:solidFill>
            <a:schemeClr val="accent3"/>
          </a:solidFill>
        </p:spPr>
        <p:txBody>
          <a:bodyPr>
            <a:normAutofit fontScale="90000"/>
          </a:bodyPr>
          <a:lstStyle/>
          <a:p>
            <a:r>
              <a:rPr lang="en-CA" dirty="0"/>
              <a:t>Difference between in-Browser JavaScript and JavaScript being run in Node.js</a:t>
            </a:r>
          </a:p>
        </p:txBody>
      </p:sp>
      <p:sp>
        <p:nvSpPr>
          <p:cNvPr id="3" name="Content Placeholder 2">
            <a:extLst>
              <a:ext uri="{FF2B5EF4-FFF2-40B4-BE49-F238E27FC236}">
                <a16:creationId xmlns:a16="http://schemas.microsoft.com/office/drawing/2014/main" id="{9755940B-16F4-498F-B538-E611FA312730}"/>
              </a:ext>
            </a:extLst>
          </p:cNvPr>
          <p:cNvSpPr>
            <a:spLocks noGrp="1"/>
          </p:cNvSpPr>
          <p:nvPr>
            <p:ph idx="1"/>
          </p:nvPr>
        </p:nvSpPr>
        <p:spPr>
          <a:xfrm>
            <a:off x="838200" y="2007158"/>
            <a:ext cx="10515600" cy="4161031"/>
          </a:xfrm>
          <a:solidFill>
            <a:schemeClr val="accent1">
              <a:lumMod val="60000"/>
              <a:lumOff val="40000"/>
            </a:schemeClr>
          </a:solidFill>
        </p:spPr>
        <p:txBody>
          <a:bodyPr/>
          <a:lstStyle/>
          <a:p>
            <a:r>
              <a:rPr lang="en-CA" dirty="0"/>
              <a:t>JavaScript has APIs to interact with the Browser Object Model</a:t>
            </a:r>
          </a:p>
          <a:p>
            <a:r>
              <a:rPr lang="en-CA" dirty="0"/>
              <a:t>Node.js DOES HAVE any knowledge of BOM. It does NOT run in the Browser. It runs as a PROCESS in the Operating System.</a:t>
            </a:r>
          </a:p>
          <a:p>
            <a:r>
              <a:rPr lang="en-CA" dirty="0"/>
              <a:t>HOW DOES NODE.js run ECMAScript outside the browser?</a:t>
            </a:r>
          </a:p>
          <a:p>
            <a:r>
              <a:rPr lang="en-CA" dirty="0"/>
              <a:t>What is Node.exe ???</a:t>
            </a:r>
          </a:p>
          <a:p>
            <a:r>
              <a:rPr lang="en-CA" dirty="0"/>
              <a:t>It is a program – Meaning it does run as an Operating System Process.</a:t>
            </a:r>
          </a:p>
          <a:p>
            <a:r>
              <a:rPr lang="en-CA" dirty="0"/>
              <a:t>Ryan Dahl wrote Node.exe as C++ Program – Node.exe is Wrapper which uses the Chromium V8 Engine</a:t>
            </a:r>
          </a:p>
        </p:txBody>
      </p:sp>
    </p:spTree>
    <p:extLst>
      <p:ext uri="{BB962C8B-B14F-4D97-AF65-F5344CB8AC3E}">
        <p14:creationId xmlns:p14="http://schemas.microsoft.com/office/powerpoint/2010/main" val="2494891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E5C01-74E5-4700-8020-E65AC6BE32E5}"/>
              </a:ext>
            </a:extLst>
          </p:cNvPr>
          <p:cNvSpPr>
            <a:spLocks noGrp="1"/>
          </p:cNvSpPr>
          <p:nvPr>
            <p:ph type="title"/>
          </p:nvPr>
        </p:nvSpPr>
        <p:spPr>
          <a:xfrm>
            <a:off x="556953" y="365126"/>
            <a:ext cx="11122429" cy="740468"/>
          </a:xfrm>
          <a:solidFill>
            <a:schemeClr val="accent2">
              <a:lumMod val="60000"/>
              <a:lumOff val="40000"/>
            </a:schemeClr>
          </a:solidFill>
        </p:spPr>
        <p:txBody>
          <a:bodyPr/>
          <a:lstStyle/>
          <a:p>
            <a:r>
              <a:rPr lang="en-CA" dirty="0"/>
              <a:t>Where does each piece of my Program Code go?</a:t>
            </a:r>
          </a:p>
        </p:txBody>
      </p:sp>
      <p:graphicFrame>
        <p:nvGraphicFramePr>
          <p:cNvPr id="4" name="Table 4">
            <a:extLst>
              <a:ext uri="{FF2B5EF4-FFF2-40B4-BE49-F238E27FC236}">
                <a16:creationId xmlns:a16="http://schemas.microsoft.com/office/drawing/2014/main" id="{7BC128B4-DA64-484F-81EE-E1D7B7F6BD80}"/>
              </a:ext>
            </a:extLst>
          </p:cNvPr>
          <p:cNvGraphicFramePr>
            <a:graphicFrameLocks noGrp="1"/>
          </p:cNvGraphicFramePr>
          <p:nvPr>
            <p:extLst>
              <p:ext uri="{D42A27DB-BD31-4B8C-83A1-F6EECF244321}">
                <p14:modId xmlns:p14="http://schemas.microsoft.com/office/powerpoint/2010/main" val="1420794798"/>
              </p:ext>
            </p:extLst>
          </p:nvPr>
        </p:nvGraphicFramePr>
        <p:xfrm>
          <a:off x="556953" y="1476123"/>
          <a:ext cx="11122428" cy="4345172"/>
        </p:xfrm>
        <a:graphic>
          <a:graphicData uri="http://schemas.openxmlformats.org/drawingml/2006/table">
            <a:tbl>
              <a:tblPr firstRow="1" bandRow="1">
                <a:tableStyleId>{5C22544A-7EE6-4342-B048-85BDC9FD1C3A}</a:tableStyleId>
              </a:tblPr>
              <a:tblGrid>
                <a:gridCol w="1911927">
                  <a:extLst>
                    <a:ext uri="{9D8B030D-6E8A-4147-A177-3AD203B41FA5}">
                      <a16:colId xmlns:a16="http://schemas.microsoft.com/office/drawing/2014/main" val="1441932800"/>
                    </a:ext>
                  </a:extLst>
                </a:gridCol>
                <a:gridCol w="5503025">
                  <a:extLst>
                    <a:ext uri="{9D8B030D-6E8A-4147-A177-3AD203B41FA5}">
                      <a16:colId xmlns:a16="http://schemas.microsoft.com/office/drawing/2014/main" val="4280001784"/>
                    </a:ext>
                  </a:extLst>
                </a:gridCol>
                <a:gridCol w="3707476">
                  <a:extLst>
                    <a:ext uri="{9D8B030D-6E8A-4147-A177-3AD203B41FA5}">
                      <a16:colId xmlns:a16="http://schemas.microsoft.com/office/drawing/2014/main" val="763428432"/>
                    </a:ext>
                  </a:extLst>
                </a:gridCol>
              </a:tblGrid>
              <a:tr h="983866">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100104744"/>
                  </a:ext>
                </a:extLst>
              </a:tr>
              <a:tr h="983866">
                <a:tc>
                  <a:txBody>
                    <a:bodyPr/>
                    <a:lstStyle/>
                    <a:p>
                      <a:r>
                        <a:rPr lang="en-CA" dirty="0"/>
                        <a:t>The Database</a:t>
                      </a:r>
                    </a:p>
                  </a:txBody>
                  <a:tcPr/>
                </a:tc>
                <a:tc>
                  <a:txBody>
                    <a:bodyPr/>
                    <a:lstStyle/>
                    <a:p>
                      <a:r>
                        <a:rPr lang="en-CA" dirty="0"/>
                        <a:t>Customer or other business data goes here</a:t>
                      </a:r>
                    </a:p>
                  </a:txBody>
                  <a:tcPr/>
                </a:tc>
                <a:tc>
                  <a:txBody>
                    <a:bodyPr/>
                    <a:lstStyle/>
                    <a:p>
                      <a:r>
                        <a:rPr lang="en-CA" dirty="0"/>
                        <a:t>You can also put business RULES (processes) here. This is a more advanced topic!</a:t>
                      </a:r>
                    </a:p>
                  </a:txBody>
                  <a:tcPr/>
                </a:tc>
                <a:extLst>
                  <a:ext uri="{0D108BD9-81ED-4DB2-BD59-A6C34878D82A}">
                    <a16:rowId xmlns:a16="http://schemas.microsoft.com/office/drawing/2014/main" val="330949648"/>
                  </a:ext>
                </a:extLst>
              </a:tr>
              <a:tr h="983866">
                <a:tc>
                  <a:txBody>
                    <a:bodyPr/>
                    <a:lstStyle/>
                    <a:p>
                      <a:r>
                        <a:rPr lang="en-CA" dirty="0"/>
                        <a:t>The View</a:t>
                      </a:r>
                    </a:p>
                  </a:txBody>
                  <a:tcPr/>
                </a:tc>
                <a:tc>
                  <a:txBody>
                    <a:bodyPr/>
                    <a:lstStyle/>
                    <a:p>
                      <a:r>
                        <a:rPr lang="en-CA" dirty="0"/>
                        <a:t>Show information to user and collect input back from user .</a:t>
                      </a:r>
                    </a:p>
                  </a:txBody>
                  <a:tcPr/>
                </a:tc>
                <a:tc>
                  <a:txBody>
                    <a:bodyPr/>
                    <a:lstStyle/>
                    <a:p>
                      <a:r>
                        <a:rPr lang="en-CA" dirty="0"/>
                        <a:t>The GLASS is the user’s experience of the system.</a:t>
                      </a:r>
                    </a:p>
                    <a:p>
                      <a:r>
                        <a:rPr lang="en-CA" dirty="0"/>
                        <a:t>Unified Process: Calls this UI Prototyping.</a:t>
                      </a:r>
                    </a:p>
                  </a:txBody>
                  <a:tcPr/>
                </a:tc>
                <a:extLst>
                  <a:ext uri="{0D108BD9-81ED-4DB2-BD59-A6C34878D82A}">
                    <a16:rowId xmlns:a16="http://schemas.microsoft.com/office/drawing/2014/main" val="302185868"/>
                  </a:ext>
                </a:extLst>
              </a:tr>
              <a:tr h="983866">
                <a:tc>
                  <a:txBody>
                    <a:bodyPr/>
                    <a:lstStyle/>
                    <a:p>
                      <a:r>
                        <a:rPr lang="en-CA" dirty="0"/>
                        <a:t>The CONTROLLER</a:t>
                      </a:r>
                    </a:p>
                  </a:txBody>
                  <a:tcPr/>
                </a:tc>
                <a:tc>
                  <a:txBody>
                    <a:bodyPr/>
                    <a:lstStyle/>
                    <a:p>
                      <a:r>
                        <a:rPr lang="en-CA" dirty="0"/>
                        <a:t>This is the code which I write. This is where I make the application come to life. I get the stuff to happen. I implement the ALGORITHMS and the BUSINESS PROCESSES.</a:t>
                      </a:r>
                    </a:p>
                  </a:txBody>
                  <a:tcPr/>
                </a:tc>
                <a:tc>
                  <a:txBody>
                    <a:bodyPr/>
                    <a:lstStyle/>
                    <a:p>
                      <a:r>
                        <a:rPr lang="en-CA" dirty="0"/>
                        <a:t>We also talk about MIDDLEWARE. So examples might be cryptography. Or Message Queuing.</a:t>
                      </a:r>
                    </a:p>
                  </a:txBody>
                  <a:tcPr/>
                </a:tc>
                <a:extLst>
                  <a:ext uri="{0D108BD9-81ED-4DB2-BD59-A6C34878D82A}">
                    <a16:rowId xmlns:a16="http://schemas.microsoft.com/office/drawing/2014/main" val="3877814778"/>
                  </a:ext>
                </a:extLst>
              </a:tr>
            </a:tbl>
          </a:graphicData>
        </a:graphic>
      </p:graphicFrame>
    </p:spTree>
    <p:extLst>
      <p:ext uri="{BB962C8B-B14F-4D97-AF65-F5344CB8AC3E}">
        <p14:creationId xmlns:p14="http://schemas.microsoft.com/office/powerpoint/2010/main" val="21047934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6B09D-2C12-40B6-A552-FCEA83F8B069}"/>
              </a:ext>
            </a:extLst>
          </p:cNvPr>
          <p:cNvSpPr>
            <a:spLocks noGrp="1"/>
          </p:cNvSpPr>
          <p:nvPr>
            <p:ph type="title"/>
          </p:nvPr>
        </p:nvSpPr>
        <p:spPr>
          <a:xfrm>
            <a:off x="838200" y="365126"/>
            <a:ext cx="10515600" cy="698903"/>
          </a:xfrm>
          <a:solidFill>
            <a:schemeClr val="accent3"/>
          </a:solidFill>
        </p:spPr>
        <p:txBody>
          <a:bodyPr/>
          <a:lstStyle/>
          <a:p>
            <a:r>
              <a:rPr lang="en-CA" dirty="0"/>
              <a:t>Difference between JavaScript and Node.js</a:t>
            </a:r>
          </a:p>
        </p:txBody>
      </p:sp>
      <p:sp>
        <p:nvSpPr>
          <p:cNvPr id="3" name="Content Placeholder 2">
            <a:extLst>
              <a:ext uri="{FF2B5EF4-FFF2-40B4-BE49-F238E27FC236}">
                <a16:creationId xmlns:a16="http://schemas.microsoft.com/office/drawing/2014/main" id="{9755940B-16F4-498F-B538-E611FA312730}"/>
              </a:ext>
            </a:extLst>
          </p:cNvPr>
          <p:cNvSpPr>
            <a:spLocks noGrp="1"/>
          </p:cNvSpPr>
          <p:nvPr>
            <p:ph idx="1"/>
          </p:nvPr>
        </p:nvSpPr>
        <p:spPr>
          <a:xfrm>
            <a:off x="838200" y="1197032"/>
            <a:ext cx="10515600" cy="4905116"/>
          </a:xfrm>
          <a:solidFill>
            <a:schemeClr val="accent1">
              <a:lumMod val="60000"/>
              <a:lumOff val="40000"/>
            </a:schemeClr>
          </a:solidFill>
        </p:spPr>
        <p:txBody>
          <a:bodyPr>
            <a:normAutofit/>
          </a:bodyPr>
          <a:lstStyle/>
          <a:p>
            <a:r>
              <a:rPr lang="en-US" b="1" i="0" u="none" strike="noStrike" dirty="0">
                <a:solidFill>
                  <a:schemeClr val="bg2">
                    <a:lumMod val="10000"/>
                  </a:schemeClr>
                </a:solidFill>
                <a:effectLst/>
                <a:latin typeface="Arial" panose="020B0604020202020204" pitchFamily="34" charset="0"/>
              </a:rPr>
              <a:t>At its heart, it is a standalone JavaScript engine with extensions making it suitable for general purpose programming and with a clear focus on application server development.</a:t>
            </a:r>
          </a:p>
          <a:p>
            <a:r>
              <a:rPr lang="en-US" b="0" i="0" u="none" strike="noStrike" dirty="0">
                <a:solidFill>
                  <a:srgbClr val="3C3C3B"/>
                </a:solidFill>
                <a:effectLst/>
                <a:latin typeface="Arial" panose="020B0604020202020204" pitchFamily="34" charset="0"/>
              </a:rPr>
              <a:t>it is simply </a:t>
            </a:r>
            <a:r>
              <a:rPr lang="en-US" b="1" i="0" u="none" strike="noStrike" dirty="0">
                <a:solidFill>
                  <a:srgbClr val="3C3C3B"/>
                </a:solidFill>
                <a:effectLst/>
                <a:latin typeface="Arial" panose="020B0604020202020204" pitchFamily="34" charset="0"/>
              </a:rPr>
              <a:t>a system to execute JavaScript programs.</a:t>
            </a:r>
            <a:endParaRPr lang="en-CA" dirty="0">
              <a:solidFill>
                <a:schemeClr val="bg2">
                  <a:lumMod val="10000"/>
                </a:schemeClr>
              </a:solidFill>
            </a:endParaRPr>
          </a:p>
        </p:txBody>
      </p:sp>
    </p:spTree>
    <p:extLst>
      <p:ext uri="{BB962C8B-B14F-4D97-AF65-F5344CB8AC3E}">
        <p14:creationId xmlns:p14="http://schemas.microsoft.com/office/powerpoint/2010/main" val="35819007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6B09D-2C12-40B6-A552-FCEA83F8B069}"/>
              </a:ext>
            </a:extLst>
          </p:cNvPr>
          <p:cNvSpPr>
            <a:spLocks noGrp="1"/>
          </p:cNvSpPr>
          <p:nvPr>
            <p:ph type="title"/>
          </p:nvPr>
        </p:nvSpPr>
        <p:spPr>
          <a:xfrm>
            <a:off x="838200" y="365126"/>
            <a:ext cx="10515600" cy="698903"/>
          </a:xfrm>
          <a:solidFill>
            <a:schemeClr val="accent3"/>
          </a:solidFill>
        </p:spPr>
        <p:txBody>
          <a:bodyPr/>
          <a:lstStyle/>
          <a:p>
            <a:r>
              <a:rPr lang="en-CA" dirty="0"/>
              <a:t>Architecture of the Node.exe Application</a:t>
            </a:r>
          </a:p>
        </p:txBody>
      </p:sp>
      <p:sp>
        <p:nvSpPr>
          <p:cNvPr id="3" name="Content Placeholder 2">
            <a:extLst>
              <a:ext uri="{FF2B5EF4-FFF2-40B4-BE49-F238E27FC236}">
                <a16:creationId xmlns:a16="http://schemas.microsoft.com/office/drawing/2014/main" id="{9755940B-16F4-498F-B538-E611FA312730}"/>
              </a:ext>
            </a:extLst>
          </p:cNvPr>
          <p:cNvSpPr>
            <a:spLocks noGrp="1"/>
          </p:cNvSpPr>
          <p:nvPr>
            <p:ph idx="1"/>
          </p:nvPr>
        </p:nvSpPr>
        <p:spPr>
          <a:xfrm>
            <a:off x="838200" y="1197032"/>
            <a:ext cx="10515600" cy="4905116"/>
          </a:xfrm>
          <a:solidFill>
            <a:schemeClr val="accent1">
              <a:lumMod val="60000"/>
              <a:lumOff val="40000"/>
            </a:schemeClr>
          </a:solidFill>
        </p:spPr>
        <p:txBody>
          <a:bodyPr/>
          <a:lstStyle/>
          <a:p>
            <a:r>
              <a:rPr lang="en-CA" dirty="0"/>
              <a:t>JavaScript has APIs to interact with the Browser Object Model</a:t>
            </a:r>
          </a:p>
          <a:p>
            <a:r>
              <a:rPr lang="en-CA" dirty="0"/>
              <a:t>Node.js DOES HAVE any knowledge of BOM. It does NOT run in the Browser. It runs as a PROCESS in the Operating System.</a:t>
            </a:r>
          </a:p>
          <a:p>
            <a:r>
              <a:rPr lang="en-CA" dirty="0"/>
              <a:t>HOW DOES NODE.js run ECMAScript outside the browser?</a:t>
            </a:r>
          </a:p>
          <a:p>
            <a:r>
              <a:rPr lang="en-CA" dirty="0"/>
              <a:t>What is Node.exe ???</a:t>
            </a:r>
          </a:p>
          <a:p>
            <a:r>
              <a:rPr lang="en-CA" dirty="0"/>
              <a:t>It is a program – Meaning it does run as an Operating System Process.</a:t>
            </a:r>
          </a:p>
          <a:p>
            <a:r>
              <a:rPr lang="en-CA" dirty="0"/>
              <a:t>Ryan Dahl wrote Node.exe as C++ Program – Node.exe is Wrapper which uses the Chromium V8 Engine</a:t>
            </a:r>
          </a:p>
        </p:txBody>
      </p:sp>
    </p:spTree>
    <p:extLst>
      <p:ext uri="{BB962C8B-B14F-4D97-AF65-F5344CB8AC3E}">
        <p14:creationId xmlns:p14="http://schemas.microsoft.com/office/powerpoint/2010/main" val="24850404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6B09D-2C12-40B6-A552-FCEA83F8B069}"/>
              </a:ext>
            </a:extLst>
          </p:cNvPr>
          <p:cNvSpPr>
            <a:spLocks noGrp="1"/>
          </p:cNvSpPr>
          <p:nvPr>
            <p:ph type="title"/>
          </p:nvPr>
        </p:nvSpPr>
        <p:spPr>
          <a:xfrm>
            <a:off x="838200" y="365126"/>
            <a:ext cx="10515600" cy="698903"/>
          </a:xfrm>
          <a:solidFill>
            <a:schemeClr val="accent3"/>
          </a:solidFill>
        </p:spPr>
        <p:txBody>
          <a:bodyPr/>
          <a:lstStyle/>
          <a:p>
            <a:r>
              <a:rPr lang="en-CA" dirty="0"/>
              <a:t>Architecture of the Node.exe Application</a:t>
            </a:r>
          </a:p>
        </p:txBody>
      </p:sp>
      <p:sp>
        <p:nvSpPr>
          <p:cNvPr id="6" name="Rectangle: Rounded Corners 5">
            <a:extLst>
              <a:ext uri="{FF2B5EF4-FFF2-40B4-BE49-F238E27FC236}">
                <a16:creationId xmlns:a16="http://schemas.microsoft.com/office/drawing/2014/main" id="{2C25590E-C441-48A3-8AE5-E8C1DCCF9AB9}"/>
              </a:ext>
            </a:extLst>
          </p:cNvPr>
          <p:cNvSpPr/>
          <p:nvPr/>
        </p:nvSpPr>
        <p:spPr>
          <a:xfrm>
            <a:off x="5932516" y="1566947"/>
            <a:ext cx="3535680" cy="18620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JavaScript Interpreter:</a:t>
            </a:r>
          </a:p>
          <a:p>
            <a:pPr algn="ctr"/>
            <a:r>
              <a:rPr lang="en-CA" dirty="0"/>
              <a:t>Chromium v8 Engine:</a:t>
            </a:r>
          </a:p>
          <a:p>
            <a:pPr algn="ctr"/>
            <a:r>
              <a:rPr lang="en-CA" dirty="0"/>
              <a:t>Program that takes JavaScript and runs it</a:t>
            </a:r>
          </a:p>
          <a:p>
            <a:pPr algn="ctr"/>
            <a:endParaRPr lang="en-CA" dirty="0"/>
          </a:p>
          <a:p>
            <a:pPr algn="ctr"/>
            <a:r>
              <a:rPr lang="en-CA" dirty="0"/>
              <a:t>This is inside Chrome Browser</a:t>
            </a:r>
          </a:p>
          <a:p>
            <a:pPr algn="ctr"/>
            <a:endParaRPr lang="en-CA" dirty="0"/>
          </a:p>
        </p:txBody>
      </p:sp>
      <p:sp>
        <p:nvSpPr>
          <p:cNvPr id="7" name="Rectangle: Rounded Corners 6">
            <a:extLst>
              <a:ext uri="{FF2B5EF4-FFF2-40B4-BE49-F238E27FC236}">
                <a16:creationId xmlns:a16="http://schemas.microsoft.com/office/drawing/2014/main" id="{26ECECA7-10F6-46DD-95A6-3DDACB9AF8D3}"/>
              </a:ext>
            </a:extLst>
          </p:cNvPr>
          <p:cNvSpPr/>
          <p:nvPr/>
        </p:nvSpPr>
        <p:spPr>
          <a:xfrm>
            <a:off x="146859" y="1662544"/>
            <a:ext cx="2504902" cy="4530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dirty="0">
                <a:latin typeface="Arial" panose="020B0604020202020204" pitchFamily="34" charset="0"/>
                <a:cs typeface="Arial" panose="020B0604020202020204" pitchFamily="34" charset="0"/>
              </a:rPr>
              <a:t>Operating System</a:t>
            </a:r>
          </a:p>
          <a:p>
            <a:pPr algn="ctr"/>
            <a:endParaRPr lang="en-CA" dirty="0"/>
          </a:p>
        </p:txBody>
      </p:sp>
      <p:sp>
        <p:nvSpPr>
          <p:cNvPr id="8" name="Rectangle: Rounded Corners 7">
            <a:extLst>
              <a:ext uri="{FF2B5EF4-FFF2-40B4-BE49-F238E27FC236}">
                <a16:creationId xmlns:a16="http://schemas.microsoft.com/office/drawing/2014/main" id="{740910C6-CE8D-4953-9FAE-40AEC7CFCC47}"/>
              </a:ext>
            </a:extLst>
          </p:cNvPr>
          <p:cNvSpPr/>
          <p:nvPr/>
        </p:nvSpPr>
        <p:spPr>
          <a:xfrm>
            <a:off x="3405448" y="1566946"/>
            <a:ext cx="1773381" cy="18620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A" dirty="0"/>
              <a:t>Chrome Browser</a:t>
            </a:r>
          </a:p>
          <a:p>
            <a:pPr algn="ctr"/>
            <a:endParaRPr lang="en-CA" dirty="0"/>
          </a:p>
        </p:txBody>
      </p:sp>
      <p:sp>
        <p:nvSpPr>
          <p:cNvPr id="9" name="Arrow: Left-Right 8">
            <a:extLst>
              <a:ext uri="{FF2B5EF4-FFF2-40B4-BE49-F238E27FC236}">
                <a16:creationId xmlns:a16="http://schemas.microsoft.com/office/drawing/2014/main" id="{D6753FB6-4DF0-41D1-9BFF-0E89F5DCA1EB}"/>
              </a:ext>
            </a:extLst>
          </p:cNvPr>
          <p:cNvSpPr/>
          <p:nvPr/>
        </p:nvSpPr>
        <p:spPr>
          <a:xfrm>
            <a:off x="2419004" y="2302625"/>
            <a:ext cx="1155469" cy="18288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0" name="Arrow: Left-Right 9">
            <a:extLst>
              <a:ext uri="{FF2B5EF4-FFF2-40B4-BE49-F238E27FC236}">
                <a16:creationId xmlns:a16="http://schemas.microsoft.com/office/drawing/2014/main" id="{D6E0A89D-3C47-4E86-BA84-24D2E550B257}"/>
              </a:ext>
            </a:extLst>
          </p:cNvPr>
          <p:cNvSpPr/>
          <p:nvPr/>
        </p:nvSpPr>
        <p:spPr>
          <a:xfrm>
            <a:off x="4977938" y="2247206"/>
            <a:ext cx="1155469" cy="18288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56CE0B79-7DC3-439F-804F-4F24DE6F7E7F}"/>
              </a:ext>
            </a:extLst>
          </p:cNvPr>
          <p:cNvSpPr/>
          <p:nvPr/>
        </p:nvSpPr>
        <p:spPr>
          <a:xfrm>
            <a:off x="3481647" y="3927762"/>
            <a:ext cx="1773381" cy="220980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dirty="0"/>
          </a:p>
        </p:txBody>
      </p:sp>
      <p:sp>
        <p:nvSpPr>
          <p:cNvPr id="12" name="TextBox 11">
            <a:extLst>
              <a:ext uri="{FF2B5EF4-FFF2-40B4-BE49-F238E27FC236}">
                <a16:creationId xmlns:a16="http://schemas.microsoft.com/office/drawing/2014/main" id="{DAD5F1BD-D8C7-49E1-BE43-8EE111C68A59}"/>
              </a:ext>
            </a:extLst>
          </p:cNvPr>
          <p:cNvSpPr txBox="1"/>
          <p:nvPr/>
        </p:nvSpPr>
        <p:spPr>
          <a:xfrm>
            <a:off x="3674225" y="5291054"/>
            <a:ext cx="1388226" cy="646331"/>
          </a:xfrm>
          <a:prstGeom prst="rect">
            <a:avLst/>
          </a:prstGeom>
          <a:solidFill>
            <a:schemeClr val="accent2">
              <a:lumMod val="40000"/>
              <a:lumOff val="60000"/>
            </a:schemeClr>
          </a:solidFill>
        </p:spPr>
        <p:txBody>
          <a:bodyPr wrap="square" rtlCol="0">
            <a:spAutoFit/>
          </a:bodyPr>
          <a:lstStyle/>
          <a:p>
            <a:r>
              <a:rPr lang="en-CA" dirty="0"/>
              <a:t>Chromium v8 Engine:</a:t>
            </a:r>
          </a:p>
        </p:txBody>
      </p:sp>
      <p:sp>
        <p:nvSpPr>
          <p:cNvPr id="14" name="TextBox 13">
            <a:extLst>
              <a:ext uri="{FF2B5EF4-FFF2-40B4-BE49-F238E27FC236}">
                <a16:creationId xmlns:a16="http://schemas.microsoft.com/office/drawing/2014/main" id="{26B747D6-6DE5-4A9F-9235-2F83B4F97DE6}"/>
              </a:ext>
            </a:extLst>
          </p:cNvPr>
          <p:cNvSpPr txBox="1"/>
          <p:nvPr/>
        </p:nvSpPr>
        <p:spPr>
          <a:xfrm>
            <a:off x="3683229" y="4095497"/>
            <a:ext cx="1379222" cy="400110"/>
          </a:xfrm>
          <a:prstGeom prst="rect">
            <a:avLst/>
          </a:prstGeom>
          <a:solidFill>
            <a:srgbClr val="00B0F0"/>
          </a:solidFill>
        </p:spPr>
        <p:txBody>
          <a:bodyPr wrap="square" rtlCol="0">
            <a:spAutoFit/>
          </a:bodyPr>
          <a:lstStyle/>
          <a:p>
            <a:r>
              <a:rPr lang="en-CA" sz="1000" dirty="0"/>
              <a:t>Node.exe is a program written in C++</a:t>
            </a:r>
          </a:p>
        </p:txBody>
      </p:sp>
      <p:sp>
        <p:nvSpPr>
          <p:cNvPr id="15" name="Arrow: Left-Right 14">
            <a:extLst>
              <a:ext uri="{FF2B5EF4-FFF2-40B4-BE49-F238E27FC236}">
                <a16:creationId xmlns:a16="http://schemas.microsoft.com/office/drawing/2014/main" id="{A4733B93-DC8F-46ED-96C7-9A9A1AD3644B}"/>
              </a:ext>
            </a:extLst>
          </p:cNvPr>
          <p:cNvSpPr/>
          <p:nvPr/>
        </p:nvSpPr>
        <p:spPr>
          <a:xfrm rot="16200000">
            <a:off x="4276898" y="5056817"/>
            <a:ext cx="1388226" cy="18288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3" name="Arrow: Left-Right 12">
            <a:extLst>
              <a:ext uri="{FF2B5EF4-FFF2-40B4-BE49-F238E27FC236}">
                <a16:creationId xmlns:a16="http://schemas.microsoft.com/office/drawing/2014/main" id="{2A0434FF-4FEF-494D-8234-FF3DCE05C1BA}"/>
              </a:ext>
            </a:extLst>
          </p:cNvPr>
          <p:cNvSpPr/>
          <p:nvPr/>
        </p:nvSpPr>
        <p:spPr>
          <a:xfrm>
            <a:off x="2376055" y="4189616"/>
            <a:ext cx="1388226" cy="18288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6" name="TextBox 15">
            <a:extLst>
              <a:ext uri="{FF2B5EF4-FFF2-40B4-BE49-F238E27FC236}">
                <a16:creationId xmlns:a16="http://schemas.microsoft.com/office/drawing/2014/main" id="{5DB48986-BE70-4340-82A0-A10F1118A8AA}"/>
              </a:ext>
            </a:extLst>
          </p:cNvPr>
          <p:cNvSpPr txBox="1"/>
          <p:nvPr/>
        </p:nvSpPr>
        <p:spPr>
          <a:xfrm>
            <a:off x="3683229" y="2666722"/>
            <a:ext cx="1388226" cy="646331"/>
          </a:xfrm>
          <a:prstGeom prst="rect">
            <a:avLst/>
          </a:prstGeom>
          <a:solidFill>
            <a:schemeClr val="accent2">
              <a:lumMod val="40000"/>
              <a:lumOff val="60000"/>
            </a:schemeClr>
          </a:solidFill>
        </p:spPr>
        <p:txBody>
          <a:bodyPr wrap="square" rtlCol="0">
            <a:spAutoFit/>
          </a:bodyPr>
          <a:lstStyle/>
          <a:p>
            <a:r>
              <a:rPr lang="en-CA" dirty="0"/>
              <a:t>Chromium v8 Engine:</a:t>
            </a:r>
          </a:p>
        </p:txBody>
      </p:sp>
      <p:cxnSp>
        <p:nvCxnSpPr>
          <p:cNvPr id="18" name="Straight Arrow Connector 17">
            <a:extLst>
              <a:ext uri="{FF2B5EF4-FFF2-40B4-BE49-F238E27FC236}">
                <a16:creationId xmlns:a16="http://schemas.microsoft.com/office/drawing/2014/main" id="{B22F8C99-7103-4603-8BE2-B0A7B7336A06}"/>
              </a:ext>
            </a:extLst>
          </p:cNvPr>
          <p:cNvCxnSpPr>
            <a:cxnSpLocks/>
          </p:cNvCxnSpPr>
          <p:nvPr/>
        </p:nvCxnSpPr>
        <p:spPr>
          <a:xfrm flipH="1" flipV="1">
            <a:off x="5178830" y="2984269"/>
            <a:ext cx="1758144" cy="111122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A7933A1-2E56-4E21-AAF7-D7F32770E598}"/>
              </a:ext>
            </a:extLst>
          </p:cNvPr>
          <p:cNvSpPr txBox="1"/>
          <p:nvPr/>
        </p:nvSpPr>
        <p:spPr>
          <a:xfrm>
            <a:off x="6952211" y="3649221"/>
            <a:ext cx="2014449" cy="646331"/>
          </a:xfrm>
          <a:prstGeom prst="rect">
            <a:avLst/>
          </a:prstGeom>
          <a:noFill/>
        </p:spPr>
        <p:txBody>
          <a:bodyPr wrap="square" rtlCol="0">
            <a:spAutoFit/>
          </a:bodyPr>
          <a:lstStyle/>
          <a:p>
            <a:r>
              <a:rPr lang="en-CA" dirty="0"/>
              <a:t>Here we have APIs to access the BOM</a:t>
            </a:r>
          </a:p>
        </p:txBody>
      </p:sp>
      <p:cxnSp>
        <p:nvCxnSpPr>
          <p:cNvPr id="21" name="Straight Arrow Connector 20">
            <a:extLst>
              <a:ext uri="{FF2B5EF4-FFF2-40B4-BE49-F238E27FC236}">
                <a16:creationId xmlns:a16="http://schemas.microsoft.com/office/drawing/2014/main" id="{CD0E7F38-9AB2-4880-B550-2E8587ACD4DB}"/>
              </a:ext>
            </a:extLst>
          </p:cNvPr>
          <p:cNvCxnSpPr>
            <a:cxnSpLocks/>
          </p:cNvCxnSpPr>
          <p:nvPr/>
        </p:nvCxnSpPr>
        <p:spPr>
          <a:xfrm flipH="1" flipV="1">
            <a:off x="5049979" y="5215288"/>
            <a:ext cx="1602973" cy="2975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9DA2449-DE71-4846-AF26-CBABDA3120E1}"/>
              </a:ext>
            </a:extLst>
          </p:cNvPr>
          <p:cNvSpPr txBox="1"/>
          <p:nvPr/>
        </p:nvSpPr>
        <p:spPr>
          <a:xfrm>
            <a:off x="6630784" y="5163403"/>
            <a:ext cx="4142511" cy="1200329"/>
          </a:xfrm>
          <a:prstGeom prst="rect">
            <a:avLst/>
          </a:prstGeom>
          <a:noFill/>
        </p:spPr>
        <p:txBody>
          <a:bodyPr wrap="square" rtlCol="0">
            <a:spAutoFit/>
          </a:bodyPr>
          <a:lstStyle/>
          <a:p>
            <a:r>
              <a:rPr lang="en-CA" dirty="0"/>
              <a:t>Here we have APIs to access host operating system resources:</a:t>
            </a:r>
          </a:p>
          <a:p>
            <a:pPr marL="285750" indent="-285750">
              <a:buFontTx/>
              <a:buChar char="-"/>
            </a:pPr>
            <a:r>
              <a:rPr lang="en-CA" dirty="0"/>
              <a:t>File system</a:t>
            </a:r>
          </a:p>
          <a:p>
            <a:pPr marL="285750" indent="-285750">
              <a:buFontTx/>
              <a:buChar char="-"/>
            </a:pPr>
            <a:r>
              <a:rPr lang="en-CA" dirty="0"/>
              <a:t>Database Connections </a:t>
            </a:r>
          </a:p>
        </p:txBody>
      </p:sp>
      <p:sp>
        <p:nvSpPr>
          <p:cNvPr id="24" name="TextBox 23">
            <a:extLst>
              <a:ext uri="{FF2B5EF4-FFF2-40B4-BE49-F238E27FC236}">
                <a16:creationId xmlns:a16="http://schemas.microsoft.com/office/drawing/2014/main" id="{9986EA4C-70CC-473E-B496-EDA3A17D69C0}"/>
              </a:ext>
            </a:extLst>
          </p:cNvPr>
          <p:cNvSpPr txBox="1"/>
          <p:nvPr/>
        </p:nvSpPr>
        <p:spPr>
          <a:xfrm>
            <a:off x="3405447" y="1662544"/>
            <a:ext cx="1773382" cy="369332"/>
          </a:xfrm>
          <a:prstGeom prst="rect">
            <a:avLst/>
          </a:prstGeom>
          <a:noFill/>
        </p:spPr>
        <p:txBody>
          <a:bodyPr wrap="square" rtlCol="0">
            <a:spAutoFit/>
          </a:bodyPr>
          <a:lstStyle/>
          <a:p>
            <a:r>
              <a:rPr lang="en-CA" dirty="0"/>
              <a:t>Access the BOM</a:t>
            </a:r>
          </a:p>
        </p:txBody>
      </p:sp>
      <p:sp>
        <p:nvSpPr>
          <p:cNvPr id="25" name="TextBox 24">
            <a:extLst>
              <a:ext uri="{FF2B5EF4-FFF2-40B4-BE49-F238E27FC236}">
                <a16:creationId xmlns:a16="http://schemas.microsoft.com/office/drawing/2014/main" id="{36AF73C5-4CC0-40EA-9649-FA84F194919F}"/>
              </a:ext>
            </a:extLst>
          </p:cNvPr>
          <p:cNvSpPr txBox="1"/>
          <p:nvPr/>
        </p:nvSpPr>
        <p:spPr>
          <a:xfrm>
            <a:off x="3606339" y="4572000"/>
            <a:ext cx="1182229" cy="707886"/>
          </a:xfrm>
          <a:prstGeom prst="rect">
            <a:avLst/>
          </a:prstGeom>
          <a:noFill/>
        </p:spPr>
        <p:txBody>
          <a:bodyPr wrap="square" rtlCol="0">
            <a:spAutoFit/>
          </a:bodyPr>
          <a:lstStyle/>
          <a:p>
            <a:pPr algn="ctr"/>
            <a:r>
              <a:rPr lang="en-CA" sz="1000" dirty="0"/>
              <a:t>Access OS and hardware resources on host system </a:t>
            </a:r>
          </a:p>
        </p:txBody>
      </p:sp>
    </p:spTree>
    <p:extLst>
      <p:ext uri="{BB962C8B-B14F-4D97-AF65-F5344CB8AC3E}">
        <p14:creationId xmlns:p14="http://schemas.microsoft.com/office/powerpoint/2010/main" val="3261185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079B2-71B1-47BF-9820-940CE86BBB53}"/>
              </a:ext>
            </a:extLst>
          </p:cNvPr>
          <p:cNvSpPr>
            <a:spLocks noGrp="1"/>
          </p:cNvSpPr>
          <p:nvPr>
            <p:ph type="title"/>
          </p:nvPr>
        </p:nvSpPr>
        <p:spPr>
          <a:xfrm>
            <a:off x="838200" y="124691"/>
            <a:ext cx="10515600" cy="999259"/>
          </a:xfrm>
          <a:solidFill>
            <a:schemeClr val="tx2">
              <a:lumMod val="75000"/>
            </a:schemeClr>
          </a:solidFill>
        </p:spPr>
        <p:txBody>
          <a:bodyPr>
            <a:normAutofit fontScale="90000"/>
          </a:bodyPr>
          <a:lstStyle/>
          <a:p>
            <a:r>
              <a:rPr lang="en-CA" dirty="0">
                <a:solidFill>
                  <a:schemeClr val="bg1"/>
                </a:solidFill>
              </a:rPr>
              <a:t>We want to be a WEB Backend Developer: WE ARE WRITING CODE TO HOST IT ON A SERVER</a:t>
            </a:r>
          </a:p>
        </p:txBody>
      </p:sp>
      <p:sp>
        <p:nvSpPr>
          <p:cNvPr id="4" name="TextBox 3">
            <a:extLst>
              <a:ext uri="{FF2B5EF4-FFF2-40B4-BE49-F238E27FC236}">
                <a16:creationId xmlns:a16="http://schemas.microsoft.com/office/drawing/2014/main" id="{48135DA2-0326-4139-B548-3E25022D99E7}"/>
              </a:ext>
            </a:extLst>
          </p:cNvPr>
          <p:cNvSpPr txBox="1"/>
          <p:nvPr/>
        </p:nvSpPr>
        <p:spPr>
          <a:xfrm>
            <a:off x="838200" y="1112192"/>
            <a:ext cx="10515600" cy="830997"/>
          </a:xfrm>
          <a:prstGeom prst="rect">
            <a:avLst/>
          </a:prstGeom>
          <a:solidFill>
            <a:schemeClr val="tx2">
              <a:lumMod val="20000"/>
              <a:lumOff val="80000"/>
            </a:schemeClr>
          </a:solidFill>
        </p:spPr>
        <p:txBody>
          <a:bodyPr wrap="square" rtlCol="0">
            <a:spAutoFit/>
          </a:bodyPr>
          <a:lstStyle/>
          <a:p>
            <a:pPr algn="r"/>
            <a:r>
              <a:rPr lang="en-CA" sz="2400" dirty="0">
                <a:solidFill>
                  <a:schemeClr val="accent5">
                    <a:lumMod val="75000"/>
                  </a:schemeClr>
                </a:solidFill>
                <a:latin typeface="Bahnschrift" panose="020B0502040204020203" pitchFamily="34" charset="0"/>
              </a:rPr>
              <a:t>What is a 3 Tier Application?</a:t>
            </a:r>
          </a:p>
          <a:p>
            <a:pPr algn="r"/>
            <a:r>
              <a:rPr lang="en-CA" sz="2400" dirty="0">
                <a:solidFill>
                  <a:schemeClr val="accent5">
                    <a:lumMod val="75000"/>
                  </a:schemeClr>
                </a:solidFill>
                <a:latin typeface="Bahnschrift" panose="020B0502040204020203" pitchFamily="34" charset="0"/>
              </a:rPr>
              <a:t>Remember the Model View Controller</a:t>
            </a:r>
          </a:p>
        </p:txBody>
      </p:sp>
      <p:sp>
        <p:nvSpPr>
          <p:cNvPr id="5" name="Rectangle: Rounded Corners 4">
            <a:extLst>
              <a:ext uri="{FF2B5EF4-FFF2-40B4-BE49-F238E27FC236}">
                <a16:creationId xmlns:a16="http://schemas.microsoft.com/office/drawing/2014/main" id="{CFB64D3F-E3B7-4BB8-983E-4CB95C42C999}"/>
              </a:ext>
            </a:extLst>
          </p:cNvPr>
          <p:cNvSpPr/>
          <p:nvPr/>
        </p:nvSpPr>
        <p:spPr>
          <a:xfrm>
            <a:off x="6096000" y="2705100"/>
            <a:ext cx="2000250" cy="3429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View:</a:t>
            </a:r>
          </a:p>
          <a:p>
            <a:pPr algn="ctr"/>
            <a:r>
              <a:rPr lang="en-CA" dirty="0"/>
              <a:t>Our users interact with: </a:t>
            </a:r>
          </a:p>
          <a:p>
            <a:pPr algn="ctr"/>
            <a:r>
              <a:rPr lang="en-CA" dirty="0"/>
              <a:t>Could be phone screen or webpage : </a:t>
            </a:r>
          </a:p>
          <a:p>
            <a:pPr algn="ctr"/>
            <a:r>
              <a:rPr lang="en-CA" dirty="0"/>
              <a:t>HTTP SERVER: EXPRESS.JS</a:t>
            </a:r>
          </a:p>
        </p:txBody>
      </p:sp>
      <p:pic>
        <p:nvPicPr>
          <p:cNvPr id="1026" name="Picture 2" descr="See the source image">
            <a:extLst>
              <a:ext uri="{FF2B5EF4-FFF2-40B4-BE49-F238E27FC236}">
                <a16:creationId xmlns:a16="http://schemas.microsoft.com/office/drawing/2014/main" id="{5F05E9C8-D7D4-41C0-8AC2-647B6A4E06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7622" y="3743237"/>
            <a:ext cx="2438400" cy="23431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DA4A371C-EAF5-41F5-A14D-094CD9562336}"/>
              </a:ext>
            </a:extLst>
          </p:cNvPr>
          <p:cNvSpPr/>
          <p:nvPr/>
        </p:nvSpPr>
        <p:spPr>
          <a:xfrm>
            <a:off x="3164378" y="2641369"/>
            <a:ext cx="2000250" cy="3429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t>Controller:</a:t>
            </a:r>
          </a:p>
          <a:p>
            <a:pPr algn="ctr"/>
            <a:r>
              <a:rPr lang="en-CA" dirty="0"/>
              <a:t>This is the code that we write;</a:t>
            </a:r>
          </a:p>
          <a:p>
            <a:pPr algn="ctr"/>
            <a:r>
              <a:rPr lang="en-CA" dirty="0"/>
              <a:t>This implements the BUSINESS PROCESSES OF OUR APPLICATION: WE WILL PROGRAMS IN NODE.JS</a:t>
            </a:r>
          </a:p>
        </p:txBody>
      </p:sp>
      <p:sp>
        <p:nvSpPr>
          <p:cNvPr id="7" name="Arrow: Left-Right 6">
            <a:extLst>
              <a:ext uri="{FF2B5EF4-FFF2-40B4-BE49-F238E27FC236}">
                <a16:creationId xmlns:a16="http://schemas.microsoft.com/office/drawing/2014/main" id="{6C559F3D-BBA7-4273-B213-8AA89AF46149}"/>
              </a:ext>
            </a:extLst>
          </p:cNvPr>
          <p:cNvSpPr/>
          <p:nvPr/>
        </p:nvSpPr>
        <p:spPr>
          <a:xfrm>
            <a:off x="8013469" y="4239491"/>
            <a:ext cx="1778924" cy="27432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0" name="Arrow: Left-Right 9">
            <a:extLst>
              <a:ext uri="{FF2B5EF4-FFF2-40B4-BE49-F238E27FC236}">
                <a16:creationId xmlns:a16="http://schemas.microsoft.com/office/drawing/2014/main" id="{EB6734B0-4F1A-4953-A51D-F8F2F1E6EF3A}"/>
              </a:ext>
            </a:extLst>
          </p:cNvPr>
          <p:cNvSpPr/>
          <p:nvPr/>
        </p:nvSpPr>
        <p:spPr>
          <a:xfrm>
            <a:off x="4740852" y="2817020"/>
            <a:ext cx="1778924" cy="27432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0BF5EEE3-F0F2-45F4-9132-27A0921C6813}"/>
              </a:ext>
            </a:extLst>
          </p:cNvPr>
          <p:cNvSpPr/>
          <p:nvPr/>
        </p:nvSpPr>
        <p:spPr>
          <a:xfrm>
            <a:off x="375891" y="2524991"/>
            <a:ext cx="2000250" cy="3429000"/>
          </a:xfrm>
          <a:prstGeom prst="roundRect">
            <a:avLst/>
          </a:prstGeom>
          <a:solidFill>
            <a:schemeClr val="accent1">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solidFill>
                  <a:schemeClr val="tx1"/>
                </a:solidFill>
              </a:rPr>
              <a:t>Model:</a:t>
            </a:r>
          </a:p>
          <a:p>
            <a:pPr algn="ctr"/>
            <a:r>
              <a:rPr lang="en-CA" dirty="0">
                <a:solidFill>
                  <a:schemeClr val="tx1"/>
                </a:solidFill>
              </a:rPr>
              <a:t>This is the DATA STORE:</a:t>
            </a:r>
          </a:p>
          <a:p>
            <a:pPr algn="ctr"/>
            <a:r>
              <a:rPr lang="en-CA" dirty="0">
                <a:solidFill>
                  <a:schemeClr val="tx1"/>
                </a:solidFill>
              </a:rPr>
              <a:t>SQLITE DATABASE</a:t>
            </a:r>
          </a:p>
          <a:p>
            <a:pPr algn="ctr"/>
            <a:r>
              <a:rPr lang="en-CA" dirty="0">
                <a:solidFill>
                  <a:schemeClr val="tx1"/>
                </a:solidFill>
              </a:rPr>
              <a:t>NO-SQL DB SUCH AS MONGODB;</a:t>
            </a:r>
          </a:p>
          <a:p>
            <a:pPr algn="ctr"/>
            <a:r>
              <a:rPr lang="en-CA" dirty="0">
                <a:solidFill>
                  <a:schemeClr val="tx1"/>
                </a:solidFill>
              </a:rPr>
              <a:t>OR API SUCH FIREBASE </a:t>
            </a:r>
          </a:p>
        </p:txBody>
      </p:sp>
      <p:sp>
        <p:nvSpPr>
          <p:cNvPr id="12" name="Arrow: Left-Right 11">
            <a:extLst>
              <a:ext uri="{FF2B5EF4-FFF2-40B4-BE49-F238E27FC236}">
                <a16:creationId xmlns:a16="http://schemas.microsoft.com/office/drawing/2014/main" id="{775DD467-A26E-465C-90A5-2568E875FE4C}"/>
              </a:ext>
            </a:extLst>
          </p:cNvPr>
          <p:cNvSpPr/>
          <p:nvPr/>
        </p:nvSpPr>
        <p:spPr>
          <a:xfrm>
            <a:off x="1880798" y="2799400"/>
            <a:ext cx="1778924" cy="274320"/>
          </a:xfrm>
          <a:prstGeom prst="leftRightArrow">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7DF8DB5A-1DD1-428A-9D18-09C2462D49F2}"/>
              </a:ext>
            </a:extLst>
          </p:cNvPr>
          <p:cNvSpPr txBox="1"/>
          <p:nvPr/>
        </p:nvSpPr>
        <p:spPr>
          <a:xfrm>
            <a:off x="375891" y="2202873"/>
            <a:ext cx="7720359" cy="276999"/>
          </a:xfrm>
          <a:prstGeom prst="rect">
            <a:avLst/>
          </a:prstGeom>
          <a:solidFill>
            <a:schemeClr val="accent3">
              <a:lumMod val="60000"/>
              <a:lumOff val="40000"/>
            </a:schemeClr>
          </a:solidFill>
        </p:spPr>
        <p:txBody>
          <a:bodyPr wrap="square" rtlCol="0">
            <a:spAutoFit/>
          </a:bodyPr>
          <a:lstStyle/>
          <a:p>
            <a:pPr algn="ctr"/>
            <a:r>
              <a:rPr lang="en-CA" sz="1200" dirty="0">
                <a:latin typeface="Abadi" panose="020B0604020104020204" pitchFamily="34" charset="0"/>
              </a:rPr>
              <a:t>THE BACKEND IS YOUR LAPTOP; BECAUSE ALL THESE SERVERS ARE RUNNING ON YOUR LAPTOP </a:t>
            </a:r>
          </a:p>
        </p:txBody>
      </p:sp>
      <p:sp>
        <p:nvSpPr>
          <p:cNvPr id="13" name="TextBox 12">
            <a:extLst>
              <a:ext uri="{FF2B5EF4-FFF2-40B4-BE49-F238E27FC236}">
                <a16:creationId xmlns:a16="http://schemas.microsoft.com/office/drawing/2014/main" id="{12AE981F-B197-4B55-AA87-904815E58BF8}"/>
              </a:ext>
            </a:extLst>
          </p:cNvPr>
          <p:cNvSpPr txBox="1"/>
          <p:nvPr/>
        </p:nvSpPr>
        <p:spPr>
          <a:xfrm>
            <a:off x="9385068" y="2465369"/>
            <a:ext cx="2080953" cy="1200329"/>
          </a:xfrm>
          <a:prstGeom prst="rect">
            <a:avLst/>
          </a:prstGeom>
          <a:solidFill>
            <a:schemeClr val="tx2">
              <a:lumMod val="20000"/>
              <a:lumOff val="80000"/>
            </a:schemeClr>
          </a:solidFill>
        </p:spPr>
        <p:txBody>
          <a:bodyPr wrap="square" rtlCol="0">
            <a:spAutoFit/>
          </a:bodyPr>
          <a:lstStyle/>
          <a:p>
            <a:r>
              <a:rPr lang="en-CA" dirty="0"/>
              <a:t>PC OR MAC; LINUX</a:t>
            </a:r>
          </a:p>
          <a:p>
            <a:r>
              <a:rPr lang="en-CA" dirty="0"/>
              <a:t>APPLE WATCH</a:t>
            </a:r>
          </a:p>
          <a:p>
            <a:r>
              <a:rPr lang="en-CA" dirty="0"/>
              <a:t>IPAD</a:t>
            </a:r>
          </a:p>
          <a:p>
            <a:r>
              <a:rPr lang="en-CA" dirty="0"/>
              <a:t>CRAY MAINFRAME</a:t>
            </a:r>
          </a:p>
        </p:txBody>
      </p:sp>
    </p:spTree>
    <p:extLst>
      <p:ext uri="{BB962C8B-B14F-4D97-AF65-F5344CB8AC3E}">
        <p14:creationId xmlns:p14="http://schemas.microsoft.com/office/powerpoint/2010/main" val="11187137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CB39F-261B-4918-826C-636D5344E81B}"/>
              </a:ext>
            </a:extLst>
          </p:cNvPr>
          <p:cNvSpPr>
            <a:spLocks noGrp="1"/>
          </p:cNvSpPr>
          <p:nvPr>
            <p:ph type="title"/>
          </p:nvPr>
        </p:nvSpPr>
        <p:spPr>
          <a:xfrm>
            <a:off x="838200" y="365125"/>
            <a:ext cx="10515600" cy="796925"/>
          </a:xfrm>
          <a:solidFill>
            <a:schemeClr val="accent6">
              <a:lumMod val="20000"/>
              <a:lumOff val="80000"/>
            </a:schemeClr>
          </a:solidFill>
        </p:spPr>
        <p:txBody>
          <a:bodyPr/>
          <a:lstStyle/>
          <a:p>
            <a:r>
              <a:rPr lang="en-CA" dirty="0"/>
              <a:t>Day 01 Learning Outcomes:</a:t>
            </a:r>
          </a:p>
        </p:txBody>
      </p:sp>
      <p:sp>
        <p:nvSpPr>
          <p:cNvPr id="3" name="Content Placeholder 2">
            <a:extLst>
              <a:ext uri="{FF2B5EF4-FFF2-40B4-BE49-F238E27FC236}">
                <a16:creationId xmlns:a16="http://schemas.microsoft.com/office/drawing/2014/main" id="{875332F4-6530-4BFF-BB5C-3B176893E590}"/>
              </a:ext>
            </a:extLst>
          </p:cNvPr>
          <p:cNvSpPr>
            <a:spLocks noGrp="1"/>
          </p:cNvSpPr>
          <p:nvPr>
            <p:ph idx="1"/>
          </p:nvPr>
        </p:nvSpPr>
        <p:spPr>
          <a:xfrm>
            <a:off x="838200" y="1323975"/>
            <a:ext cx="10515600" cy="4852988"/>
          </a:xfrm>
          <a:solidFill>
            <a:schemeClr val="accent2">
              <a:lumMod val="60000"/>
              <a:lumOff val="40000"/>
            </a:schemeClr>
          </a:solidFill>
        </p:spPr>
        <p:txBody>
          <a:bodyPr>
            <a:normAutofit fontScale="77500" lnSpcReduction="20000"/>
          </a:bodyPr>
          <a:lstStyle/>
          <a:p>
            <a:pPr algn="l">
              <a:lnSpc>
                <a:spcPct val="150000"/>
              </a:lnSpc>
              <a:buFont typeface="Arial" panose="020B0604020202020204" pitchFamily="34" charset="0"/>
              <a:buChar char="•"/>
            </a:pPr>
            <a:r>
              <a:rPr lang="en-US" b="0" i="0" dirty="0">
                <a:solidFill>
                  <a:srgbClr val="3C3C3B"/>
                </a:solidFill>
                <a:effectLst/>
                <a:latin typeface="Lato" panose="020F0502020204030203" pitchFamily="34" charset="0"/>
              </a:rPr>
              <a:t>Done: An introduction to Node.js</a:t>
            </a:r>
          </a:p>
          <a:p>
            <a:pPr algn="l">
              <a:lnSpc>
                <a:spcPct val="150000"/>
              </a:lnSpc>
              <a:buFont typeface="Arial" panose="020B0604020202020204" pitchFamily="34" charset="0"/>
              <a:buChar char="•"/>
            </a:pPr>
            <a:r>
              <a:rPr lang="en-US" b="0" i="0" dirty="0">
                <a:solidFill>
                  <a:srgbClr val="3C3C3B"/>
                </a:solidFill>
                <a:effectLst/>
                <a:latin typeface="Lato" panose="020F0502020204030203" pitchFamily="34" charset="0"/>
              </a:rPr>
              <a:t>Why you should use Node.js</a:t>
            </a:r>
          </a:p>
          <a:p>
            <a:pPr lvl="1">
              <a:lnSpc>
                <a:spcPct val="150000"/>
              </a:lnSpc>
            </a:pPr>
            <a:r>
              <a:rPr lang="en-US" dirty="0">
                <a:solidFill>
                  <a:srgbClr val="3C3C3B"/>
                </a:solidFill>
                <a:latin typeface="Lato" panose="020F0502020204030203" pitchFamily="34" charset="0"/>
              </a:rPr>
              <a:t>Writing JavaScript programs at the command line</a:t>
            </a:r>
          </a:p>
          <a:p>
            <a:pPr lvl="1">
              <a:lnSpc>
                <a:spcPct val="150000"/>
              </a:lnSpc>
            </a:pPr>
            <a:r>
              <a:rPr lang="en-US" dirty="0">
                <a:solidFill>
                  <a:srgbClr val="3C3C3B"/>
                </a:solidFill>
                <a:latin typeface="Lato" panose="020F0502020204030203" pitchFamily="34" charset="0"/>
              </a:rPr>
              <a:t>Because it is a Network aware programming language with a huge base of support in the form of </a:t>
            </a:r>
            <a:r>
              <a:rPr lang="en-US" dirty="0" err="1">
                <a:solidFill>
                  <a:srgbClr val="3C3C3B"/>
                </a:solidFill>
                <a:latin typeface="Lato" panose="020F0502020204030203" pitchFamily="34" charset="0"/>
              </a:rPr>
              <a:t>npm</a:t>
            </a:r>
            <a:r>
              <a:rPr lang="en-US" dirty="0">
                <a:solidFill>
                  <a:srgbClr val="3C3C3B"/>
                </a:solidFill>
                <a:latin typeface="Lato" panose="020F0502020204030203" pitchFamily="34" charset="0"/>
              </a:rPr>
              <a:t> installable packages on NPMJS.org website.</a:t>
            </a:r>
            <a:endParaRPr lang="en-US" b="0" i="0" dirty="0">
              <a:solidFill>
                <a:srgbClr val="3C3C3B"/>
              </a:solidFill>
              <a:effectLst/>
              <a:latin typeface="Lato" panose="020F0502020204030203" pitchFamily="34" charset="0"/>
            </a:endParaRPr>
          </a:p>
          <a:p>
            <a:pPr algn="l">
              <a:lnSpc>
                <a:spcPct val="150000"/>
              </a:lnSpc>
              <a:buFont typeface="Arial" panose="020B0604020202020204" pitchFamily="34" charset="0"/>
              <a:buChar char="•"/>
            </a:pPr>
            <a:r>
              <a:rPr lang="en-US" b="0" i="0" dirty="0">
                <a:solidFill>
                  <a:srgbClr val="3C3C3B"/>
                </a:solidFill>
                <a:effectLst/>
                <a:latin typeface="Lato" panose="020F0502020204030203" pitchFamily="34" charset="0"/>
              </a:rPr>
              <a:t>The architecture of Node.js: Event Loop, Operating Dispatch Queue</a:t>
            </a:r>
          </a:p>
          <a:p>
            <a:pPr algn="l">
              <a:lnSpc>
                <a:spcPct val="150000"/>
              </a:lnSpc>
              <a:buFont typeface="Arial" panose="020B0604020202020204" pitchFamily="34" charset="0"/>
              <a:buChar char="•"/>
            </a:pPr>
            <a:r>
              <a:rPr lang="en-US" b="0" i="0" dirty="0">
                <a:solidFill>
                  <a:schemeClr val="accent1">
                    <a:lumMod val="75000"/>
                  </a:schemeClr>
                </a:solidFill>
                <a:effectLst/>
                <a:latin typeface="Lato" panose="020F0502020204030203" pitchFamily="34" charset="0"/>
              </a:rPr>
              <a:t>Performance, utilization, and scalability with Node.js</a:t>
            </a:r>
          </a:p>
          <a:p>
            <a:pPr algn="l">
              <a:lnSpc>
                <a:spcPct val="150000"/>
              </a:lnSpc>
              <a:buFont typeface="Arial" panose="020B0604020202020204" pitchFamily="34" charset="0"/>
              <a:buChar char="•"/>
            </a:pPr>
            <a:r>
              <a:rPr lang="en-US" b="0" i="0" dirty="0">
                <a:solidFill>
                  <a:srgbClr val="FFFF00"/>
                </a:solidFill>
                <a:effectLst/>
                <a:latin typeface="Lato" panose="020F0502020204030203" pitchFamily="34" charset="0"/>
              </a:rPr>
              <a:t>Node.js, microservice architecture, and testing</a:t>
            </a:r>
          </a:p>
          <a:p>
            <a:pPr algn="l">
              <a:lnSpc>
                <a:spcPct val="150000"/>
              </a:lnSpc>
              <a:buFont typeface="Arial" panose="020B0604020202020204" pitchFamily="34" charset="0"/>
              <a:buChar char="•"/>
            </a:pPr>
            <a:r>
              <a:rPr lang="en-US" b="0" i="0" dirty="0">
                <a:solidFill>
                  <a:srgbClr val="FFFF00"/>
                </a:solidFill>
                <a:effectLst/>
                <a:latin typeface="Lato" panose="020F0502020204030203" pitchFamily="34" charset="0"/>
              </a:rPr>
              <a:t>Implementing the Twelve-Factor App model with Node.js</a:t>
            </a:r>
          </a:p>
          <a:p>
            <a:pPr marL="0" indent="0">
              <a:buNone/>
            </a:pPr>
            <a:endParaRPr lang="en-CA" dirty="0"/>
          </a:p>
        </p:txBody>
      </p:sp>
    </p:spTree>
    <p:extLst>
      <p:ext uri="{BB962C8B-B14F-4D97-AF65-F5344CB8AC3E}">
        <p14:creationId xmlns:p14="http://schemas.microsoft.com/office/powerpoint/2010/main" val="42627065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C1912-BBC1-48E0-A053-B3A3D3F3D8DA}"/>
              </a:ext>
            </a:extLst>
          </p:cNvPr>
          <p:cNvSpPr>
            <a:spLocks noGrp="1"/>
          </p:cNvSpPr>
          <p:nvPr>
            <p:ph type="title"/>
          </p:nvPr>
        </p:nvSpPr>
        <p:spPr>
          <a:xfrm>
            <a:off x="838199" y="365126"/>
            <a:ext cx="11108453" cy="910222"/>
          </a:xfrm>
          <a:solidFill>
            <a:schemeClr val="accent2"/>
          </a:solidFill>
        </p:spPr>
        <p:txBody>
          <a:bodyPr/>
          <a:lstStyle/>
          <a:p>
            <a:r>
              <a:rPr lang="en-CA" dirty="0">
                <a:solidFill>
                  <a:schemeClr val="bg1"/>
                </a:solidFill>
              </a:rPr>
              <a:t>Why use Node?</a:t>
            </a:r>
          </a:p>
        </p:txBody>
      </p:sp>
      <p:sp>
        <p:nvSpPr>
          <p:cNvPr id="3" name="Content Placeholder 2">
            <a:extLst>
              <a:ext uri="{FF2B5EF4-FFF2-40B4-BE49-F238E27FC236}">
                <a16:creationId xmlns:a16="http://schemas.microsoft.com/office/drawing/2014/main" id="{DB40F758-AE62-447D-BC4F-B1A44425BC93}"/>
              </a:ext>
            </a:extLst>
          </p:cNvPr>
          <p:cNvSpPr>
            <a:spLocks noGrp="1"/>
          </p:cNvSpPr>
          <p:nvPr>
            <p:ph idx="1"/>
          </p:nvPr>
        </p:nvSpPr>
        <p:spPr>
          <a:xfrm>
            <a:off x="838199" y="1366770"/>
            <a:ext cx="3962400" cy="4957830"/>
          </a:xfrm>
        </p:spPr>
        <p:txBody>
          <a:bodyPr/>
          <a:lstStyle/>
          <a:p>
            <a:r>
              <a:rPr lang="en-CA" dirty="0"/>
              <a:t>Gives us a Coding environment to run JavaScript Code</a:t>
            </a:r>
          </a:p>
          <a:p>
            <a:r>
              <a:rPr lang="en-CA" dirty="0"/>
              <a:t>We can </a:t>
            </a:r>
            <a:r>
              <a:rPr lang="en-CA" dirty="0" err="1"/>
              <a:t>npm</a:t>
            </a:r>
            <a:r>
              <a:rPr lang="en-CA" dirty="0"/>
              <a:t> (node package manager) to get access to the modules on </a:t>
            </a:r>
            <a:r>
              <a:rPr lang="en-CA" dirty="0">
                <a:highlight>
                  <a:srgbClr val="FFFF00"/>
                </a:highlight>
              </a:rPr>
              <a:t>npmjs.com</a:t>
            </a:r>
          </a:p>
        </p:txBody>
      </p:sp>
      <p:pic>
        <p:nvPicPr>
          <p:cNvPr id="4" name="Picture 3">
            <a:extLst>
              <a:ext uri="{FF2B5EF4-FFF2-40B4-BE49-F238E27FC236}">
                <a16:creationId xmlns:a16="http://schemas.microsoft.com/office/drawing/2014/main" id="{F8CBC787-7001-4757-B66F-33491D67E948}"/>
              </a:ext>
            </a:extLst>
          </p:cNvPr>
          <p:cNvPicPr>
            <a:picLocks noChangeAspect="1"/>
          </p:cNvPicPr>
          <p:nvPr/>
        </p:nvPicPr>
        <p:blipFill>
          <a:blip r:embed="rId2"/>
          <a:stretch>
            <a:fillRect/>
          </a:stretch>
        </p:blipFill>
        <p:spPr>
          <a:xfrm>
            <a:off x="4800599" y="1366770"/>
            <a:ext cx="7146053" cy="4329179"/>
          </a:xfrm>
          <a:prstGeom prst="rect">
            <a:avLst/>
          </a:prstGeom>
        </p:spPr>
      </p:pic>
    </p:spTree>
    <p:extLst>
      <p:ext uri="{BB962C8B-B14F-4D97-AF65-F5344CB8AC3E}">
        <p14:creationId xmlns:p14="http://schemas.microsoft.com/office/powerpoint/2010/main" val="17139927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B94D8-058A-4B2F-8353-B39586A66FA9}"/>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97FA6AC1-5DB8-46FF-B1E0-7301289FA4D4}"/>
              </a:ext>
            </a:extLst>
          </p:cNvPr>
          <p:cNvSpPr>
            <a:spLocks noGrp="1"/>
          </p:cNvSpPr>
          <p:nvPr>
            <p:ph idx="1"/>
          </p:nvPr>
        </p:nvSpPr>
        <p:spPr/>
        <p:txBody>
          <a:bodyPr/>
          <a:lstStyle/>
          <a:p>
            <a:endParaRPr lang="en-CA"/>
          </a:p>
        </p:txBody>
      </p:sp>
      <p:pic>
        <p:nvPicPr>
          <p:cNvPr id="6" name="Picture 5">
            <a:extLst>
              <a:ext uri="{FF2B5EF4-FFF2-40B4-BE49-F238E27FC236}">
                <a16:creationId xmlns:a16="http://schemas.microsoft.com/office/drawing/2014/main" id="{96371B7F-AF87-4224-ADA5-1199CDF3D67D}"/>
              </a:ext>
            </a:extLst>
          </p:cNvPr>
          <p:cNvPicPr>
            <a:picLocks noChangeAspect="1"/>
          </p:cNvPicPr>
          <p:nvPr/>
        </p:nvPicPr>
        <p:blipFill>
          <a:blip r:embed="rId2"/>
          <a:stretch>
            <a:fillRect/>
          </a:stretch>
        </p:blipFill>
        <p:spPr>
          <a:xfrm>
            <a:off x="0" y="-1"/>
            <a:ext cx="12191999" cy="6936211"/>
          </a:xfrm>
          <a:prstGeom prst="rect">
            <a:avLst/>
          </a:prstGeom>
        </p:spPr>
      </p:pic>
    </p:spTree>
    <p:extLst>
      <p:ext uri="{BB962C8B-B14F-4D97-AF65-F5344CB8AC3E}">
        <p14:creationId xmlns:p14="http://schemas.microsoft.com/office/powerpoint/2010/main" val="530555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74A68-0C78-430D-B669-929F3B812FCF}"/>
              </a:ext>
            </a:extLst>
          </p:cNvPr>
          <p:cNvSpPr>
            <a:spLocks noGrp="1"/>
          </p:cNvSpPr>
          <p:nvPr>
            <p:ph type="title"/>
          </p:nvPr>
        </p:nvSpPr>
        <p:spPr>
          <a:xfrm>
            <a:off x="838200" y="365125"/>
            <a:ext cx="10515600" cy="892175"/>
          </a:xfrm>
          <a:solidFill>
            <a:schemeClr val="accent1">
              <a:lumMod val="40000"/>
              <a:lumOff val="60000"/>
              <a:alpha val="40000"/>
            </a:schemeClr>
          </a:solidFill>
        </p:spPr>
        <p:txBody>
          <a:bodyPr/>
          <a:lstStyle/>
          <a:p>
            <a:r>
              <a:rPr lang="en-CA" dirty="0"/>
              <a:t>We will hit the ground running in this Course</a:t>
            </a:r>
          </a:p>
        </p:txBody>
      </p:sp>
      <p:sp>
        <p:nvSpPr>
          <p:cNvPr id="3" name="Content Placeholder 2">
            <a:extLst>
              <a:ext uri="{FF2B5EF4-FFF2-40B4-BE49-F238E27FC236}">
                <a16:creationId xmlns:a16="http://schemas.microsoft.com/office/drawing/2014/main" id="{AE029AC4-6A80-4DB9-919E-37ED50EF85A7}"/>
              </a:ext>
            </a:extLst>
          </p:cNvPr>
          <p:cNvSpPr>
            <a:spLocks noGrp="1"/>
          </p:cNvSpPr>
          <p:nvPr>
            <p:ph idx="1"/>
          </p:nvPr>
        </p:nvSpPr>
        <p:spPr>
          <a:xfrm>
            <a:off x="838200" y="1473199"/>
            <a:ext cx="10515600" cy="5019675"/>
          </a:xfrm>
        </p:spPr>
        <p:txBody>
          <a:bodyPr/>
          <a:lstStyle/>
          <a:p>
            <a:pPr marL="0" indent="0">
              <a:buNone/>
            </a:pPr>
            <a:r>
              <a:rPr lang="en-CA" dirty="0"/>
              <a:t>We already know all of the basic concepts from our last courses:</a:t>
            </a:r>
          </a:p>
          <a:p>
            <a:pPr marL="514350" indent="-514350">
              <a:buAutoNum type="arabicPeriod"/>
            </a:pPr>
            <a:r>
              <a:rPr lang="en-CA" dirty="0"/>
              <a:t>Using JavaScript functions and classes</a:t>
            </a:r>
          </a:p>
          <a:p>
            <a:pPr marL="514350" indent="-514350">
              <a:buAutoNum type="arabicPeriod"/>
            </a:pPr>
            <a:r>
              <a:rPr lang="en-CA" dirty="0"/>
              <a:t>Using Visual Studio Code</a:t>
            </a:r>
          </a:p>
          <a:p>
            <a:pPr marL="514350" indent="-514350">
              <a:buAutoNum type="arabicPeriod"/>
            </a:pPr>
            <a:r>
              <a:rPr lang="en-CA" dirty="0"/>
              <a:t>Using Node and NPM</a:t>
            </a:r>
          </a:p>
          <a:p>
            <a:pPr marL="514350" indent="-514350">
              <a:buAutoNum type="arabicPeriod"/>
            </a:pPr>
            <a:endParaRPr lang="en-CA" dirty="0"/>
          </a:p>
          <a:p>
            <a:pPr marL="0" indent="0">
              <a:buNone/>
            </a:pPr>
            <a:r>
              <a:rPr lang="en-CA" dirty="0">
                <a:highlight>
                  <a:srgbClr val="FFFF00"/>
                </a:highlight>
              </a:rPr>
              <a:t>New topics in this course:</a:t>
            </a:r>
          </a:p>
          <a:p>
            <a:pPr marL="514350" indent="-514350">
              <a:buAutoNum type="arabicPeriod"/>
            </a:pPr>
            <a:r>
              <a:rPr lang="en-CA" b="1" dirty="0">
                <a:solidFill>
                  <a:schemeClr val="accent1"/>
                </a:solidFill>
              </a:rPr>
              <a:t>Hooking up the Database: Both SQL and NO-SQL databases</a:t>
            </a:r>
          </a:p>
          <a:p>
            <a:pPr marL="514350" indent="-514350">
              <a:buAutoNum type="arabicPeriod"/>
            </a:pPr>
            <a:r>
              <a:rPr lang="en-CA" b="1" dirty="0">
                <a:solidFill>
                  <a:schemeClr val="accent1"/>
                </a:solidFill>
              </a:rPr>
              <a:t>Building Web Servers. In our previous course we used web servers made by someone else. Here will BUILD OUR OWN webservers!</a:t>
            </a:r>
          </a:p>
          <a:p>
            <a:pPr marL="514350" indent="-514350">
              <a:buAutoNum type="arabicPeriod"/>
            </a:pPr>
            <a:r>
              <a:rPr lang="en-CA" b="1" dirty="0">
                <a:solidFill>
                  <a:schemeClr val="accent1"/>
                </a:solidFill>
              </a:rPr>
              <a:t>API Servers and Clients, and RESTful services</a:t>
            </a:r>
          </a:p>
          <a:p>
            <a:endParaRPr lang="en-CA" dirty="0"/>
          </a:p>
        </p:txBody>
      </p:sp>
    </p:spTree>
    <p:extLst>
      <p:ext uri="{BB962C8B-B14F-4D97-AF65-F5344CB8AC3E}">
        <p14:creationId xmlns:p14="http://schemas.microsoft.com/office/powerpoint/2010/main" val="5120721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263F4D-03B9-4930-BC75-FD851EA863C6}"/>
              </a:ext>
            </a:extLst>
          </p:cNvPr>
          <p:cNvPicPr>
            <a:picLocks noChangeAspect="1"/>
          </p:cNvPicPr>
          <p:nvPr/>
        </p:nvPicPr>
        <p:blipFill>
          <a:blip r:embed="rId2"/>
          <a:stretch>
            <a:fillRect/>
          </a:stretch>
        </p:blipFill>
        <p:spPr>
          <a:xfrm>
            <a:off x="531422" y="771621"/>
            <a:ext cx="5483817" cy="5386111"/>
          </a:xfrm>
          <a:prstGeom prst="rect">
            <a:avLst/>
          </a:prstGeom>
        </p:spPr>
      </p:pic>
      <p:pic>
        <p:nvPicPr>
          <p:cNvPr id="5" name="Picture 4">
            <a:extLst>
              <a:ext uri="{FF2B5EF4-FFF2-40B4-BE49-F238E27FC236}">
                <a16:creationId xmlns:a16="http://schemas.microsoft.com/office/drawing/2014/main" id="{2B99131C-355F-4AB9-BBA6-AD832CC62119}"/>
              </a:ext>
            </a:extLst>
          </p:cNvPr>
          <p:cNvPicPr>
            <a:picLocks noChangeAspect="1"/>
          </p:cNvPicPr>
          <p:nvPr/>
        </p:nvPicPr>
        <p:blipFill>
          <a:blip r:embed="rId3"/>
          <a:stretch>
            <a:fillRect/>
          </a:stretch>
        </p:blipFill>
        <p:spPr>
          <a:xfrm>
            <a:off x="6355646" y="771621"/>
            <a:ext cx="4855841" cy="5386111"/>
          </a:xfrm>
          <a:prstGeom prst="rect">
            <a:avLst/>
          </a:prstGeom>
        </p:spPr>
      </p:pic>
    </p:spTree>
    <p:extLst>
      <p:ext uri="{BB962C8B-B14F-4D97-AF65-F5344CB8AC3E}">
        <p14:creationId xmlns:p14="http://schemas.microsoft.com/office/powerpoint/2010/main" val="22426878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919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lose up of a device&#10;&#10;Description automatically generated">
            <a:extLst>
              <a:ext uri="{FF2B5EF4-FFF2-40B4-BE49-F238E27FC236}">
                <a16:creationId xmlns:a16="http://schemas.microsoft.com/office/drawing/2014/main" id="{DA410E27-4F1B-4F35-97F7-6BAE04BED861}"/>
              </a:ext>
            </a:extLst>
          </p:cNvPr>
          <p:cNvPicPr>
            <a:picLocks noChangeAspect="1"/>
          </p:cNvPicPr>
          <p:nvPr/>
        </p:nvPicPr>
        <p:blipFill>
          <a:blip r:embed="rId2"/>
          <a:stretch>
            <a:fillRect/>
          </a:stretch>
        </p:blipFill>
        <p:spPr>
          <a:xfrm>
            <a:off x="6421035" y="1197544"/>
            <a:ext cx="5129784" cy="4462912"/>
          </a:xfrm>
          <a:prstGeom prst="rect">
            <a:avLst/>
          </a:prstGeom>
        </p:spPr>
      </p:pic>
      <p:sp>
        <p:nvSpPr>
          <p:cNvPr id="15" name="Rectangle 14">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map&#10;&#10;Description automatically generated">
            <a:extLst>
              <a:ext uri="{FF2B5EF4-FFF2-40B4-BE49-F238E27FC236}">
                <a16:creationId xmlns:a16="http://schemas.microsoft.com/office/drawing/2014/main" id="{3DD4660E-A1A5-4252-8D0C-538BD692AB6A}"/>
              </a:ext>
            </a:extLst>
          </p:cNvPr>
          <p:cNvPicPr>
            <a:picLocks noChangeAspect="1"/>
          </p:cNvPicPr>
          <p:nvPr/>
        </p:nvPicPr>
        <p:blipFill>
          <a:blip r:embed="rId3"/>
          <a:stretch>
            <a:fillRect/>
          </a:stretch>
        </p:blipFill>
        <p:spPr>
          <a:xfrm>
            <a:off x="641180" y="1877240"/>
            <a:ext cx="5129784" cy="3103519"/>
          </a:xfrm>
          <a:prstGeom prst="rect">
            <a:avLst/>
          </a:prstGeom>
        </p:spPr>
      </p:pic>
    </p:spTree>
    <p:extLst>
      <p:ext uri="{BB962C8B-B14F-4D97-AF65-F5344CB8AC3E}">
        <p14:creationId xmlns:p14="http://schemas.microsoft.com/office/powerpoint/2010/main" val="472379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05CBC-8A0C-4154-ADE5-F6A6298C4EE9}"/>
              </a:ext>
            </a:extLst>
          </p:cNvPr>
          <p:cNvSpPr>
            <a:spLocks noGrp="1"/>
          </p:cNvSpPr>
          <p:nvPr>
            <p:ph type="title"/>
          </p:nvPr>
        </p:nvSpPr>
        <p:spPr>
          <a:xfrm>
            <a:off x="838200" y="365126"/>
            <a:ext cx="10515600" cy="632402"/>
          </a:xfrm>
          <a:solidFill>
            <a:schemeClr val="tx2">
              <a:lumMod val="20000"/>
              <a:lumOff val="80000"/>
            </a:schemeClr>
          </a:solidFill>
        </p:spPr>
        <p:txBody>
          <a:bodyPr>
            <a:normAutofit fontScale="90000"/>
          </a:bodyPr>
          <a:lstStyle/>
          <a:p>
            <a:r>
              <a:rPr lang="en-CA" dirty="0"/>
              <a:t>Review on MODULES in Node.js</a:t>
            </a:r>
          </a:p>
        </p:txBody>
      </p:sp>
      <p:sp>
        <p:nvSpPr>
          <p:cNvPr id="4" name="Rectangle: Rounded Corners 3">
            <a:extLst>
              <a:ext uri="{FF2B5EF4-FFF2-40B4-BE49-F238E27FC236}">
                <a16:creationId xmlns:a16="http://schemas.microsoft.com/office/drawing/2014/main" id="{FCB40F14-0FC4-48CA-87E1-F8895A4E672F}"/>
              </a:ext>
            </a:extLst>
          </p:cNvPr>
          <p:cNvSpPr/>
          <p:nvPr/>
        </p:nvSpPr>
        <p:spPr>
          <a:xfrm>
            <a:off x="1945177" y="2211185"/>
            <a:ext cx="3452551" cy="33999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Node.js file</a:t>
            </a:r>
          </a:p>
          <a:p>
            <a:pPr algn="ctr"/>
            <a:endParaRPr lang="en-CA" dirty="0"/>
          </a:p>
          <a:p>
            <a:pPr algn="ctr"/>
            <a:r>
              <a:rPr lang="en-CA" dirty="0"/>
              <a:t>Colors.js</a:t>
            </a:r>
          </a:p>
          <a:p>
            <a:pPr algn="ctr"/>
            <a:r>
              <a:rPr lang="en-CA" dirty="0"/>
              <a:t>Function </a:t>
            </a:r>
            <a:r>
              <a:rPr lang="en-CA" dirty="0" err="1"/>
              <a:t>pickColor</a:t>
            </a:r>
            <a:r>
              <a:rPr lang="en-CA" dirty="0"/>
              <a:t>()</a:t>
            </a:r>
          </a:p>
          <a:p>
            <a:pPr algn="ctr"/>
            <a:r>
              <a:rPr lang="en-CA" dirty="0"/>
              <a:t>Export this function: </a:t>
            </a:r>
          </a:p>
          <a:p>
            <a:pPr algn="ctr"/>
            <a:r>
              <a:rPr lang="en-CA" dirty="0"/>
              <a:t>Name the function</a:t>
            </a:r>
          </a:p>
          <a:p>
            <a:pPr algn="ctr"/>
            <a:r>
              <a:rPr lang="en-CA" dirty="0"/>
              <a:t>a = </a:t>
            </a:r>
            <a:r>
              <a:rPr lang="en-CA" dirty="0" err="1"/>
              <a:t>pickColor</a:t>
            </a:r>
            <a:r>
              <a:rPr lang="en-CA" dirty="0"/>
              <a:t>();</a:t>
            </a:r>
          </a:p>
          <a:p>
            <a:pPr algn="ctr"/>
            <a:r>
              <a:rPr lang="en-CA" dirty="0"/>
              <a:t>export a;</a:t>
            </a:r>
          </a:p>
        </p:txBody>
      </p:sp>
      <p:sp>
        <p:nvSpPr>
          <p:cNvPr id="5" name="Rectangle: Rounded Corners 4">
            <a:extLst>
              <a:ext uri="{FF2B5EF4-FFF2-40B4-BE49-F238E27FC236}">
                <a16:creationId xmlns:a16="http://schemas.microsoft.com/office/drawing/2014/main" id="{224EE5E0-B34C-4CE9-B4E4-6F564F88A4D5}"/>
              </a:ext>
            </a:extLst>
          </p:cNvPr>
          <p:cNvSpPr/>
          <p:nvPr/>
        </p:nvSpPr>
        <p:spPr>
          <a:xfrm>
            <a:off x="6705600" y="2211185"/>
            <a:ext cx="3452552" cy="339990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dirty="0"/>
              <a:t>Node.js file</a:t>
            </a:r>
          </a:p>
          <a:p>
            <a:pPr algn="ctr"/>
            <a:endParaRPr lang="en-CA" dirty="0"/>
          </a:p>
          <a:p>
            <a:pPr algn="ctr"/>
            <a:r>
              <a:rPr lang="en-CA" dirty="0"/>
              <a:t>ColorPickerApp.js</a:t>
            </a:r>
          </a:p>
          <a:p>
            <a:pPr algn="ctr"/>
            <a:r>
              <a:rPr lang="en-CA" dirty="0"/>
              <a:t>I am import </a:t>
            </a:r>
            <a:r>
              <a:rPr lang="en-CA" dirty="0" err="1"/>
              <a:t>pickColor</a:t>
            </a:r>
            <a:r>
              <a:rPr lang="en-CA" dirty="0"/>
              <a:t>()</a:t>
            </a:r>
          </a:p>
          <a:p>
            <a:pPr algn="ctr"/>
            <a:r>
              <a:rPr lang="en-CA" dirty="0"/>
              <a:t>From another file:</a:t>
            </a:r>
          </a:p>
          <a:p>
            <a:pPr algn="ctr"/>
            <a:endParaRPr lang="en-CA" dirty="0"/>
          </a:p>
          <a:p>
            <a:pPr algn="ctr"/>
            <a:r>
              <a:rPr lang="en-CA" dirty="0"/>
              <a:t>var a = require(‘a’)</a:t>
            </a:r>
          </a:p>
        </p:txBody>
      </p:sp>
      <p:cxnSp>
        <p:nvCxnSpPr>
          <p:cNvPr id="7" name="Straight Arrow Connector 6">
            <a:extLst>
              <a:ext uri="{FF2B5EF4-FFF2-40B4-BE49-F238E27FC236}">
                <a16:creationId xmlns:a16="http://schemas.microsoft.com/office/drawing/2014/main" id="{924F652A-98D8-46CE-BEBA-841749A13E62}"/>
              </a:ext>
            </a:extLst>
          </p:cNvPr>
          <p:cNvCxnSpPr/>
          <p:nvPr/>
        </p:nvCxnSpPr>
        <p:spPr>
          <a:xfrm flipV="1">
            <a:off x="4289367" y="4804756"/>
            <a:ext cx="3167149" cy="17393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14944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BE55F3-6C46-40BD-9FA8-DD7FE0E2C045}"/>
              </a:ext>
            </a:extLst>
          </p:cNvPr>
          <p:cNvPicPr>
            <a:picLocks noChangeAspect="1"/>
          </p:cNvPicPr>
          <p:nvPr/>
        </p:nvPicPr>
        <p:blipFill>
          <a:blip r:embed="rId2"/>
          <a:stretch>
            <a:fillRect/>
          </a:stretch>
        </p:blipFill>
        <p:spPr>
          <a:xfrm>
            <a:off x="3336229" y="0"/>
            <a:ext cx="5519542" cy="6858000"/>
          </a:xfrm>
          <a:prstGeom prst="rect">
            <a:avLst/>
          </a:prstGeom>
        </p:spPr>
      </p:pic>
    </p:spTree>
    <p:extLst>
      <p:ext uri="{BB962C8B-B14F-4D97-AF65-F5344CB8AC3E}">
        <p14:creationId xmlns:p14="http://schemas.microsoft.com/office/powerpoint/2010/main" val="348331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8F975F-DA28-4EB9-86FA-694BFD04CA48}"/>
              </a:ext>
            </a:extLst>
          </p:cNvPr>
          <p:cNvPicPr>
            <a:picLocks noChangeAspect="1"/>
          </p:cNvPicPr>
          <p:nvPr/>
        </p:nvPicPr>
        <p:blipFill>
          <a:blip r:embed="rId2"/>
          <a:stretch>
            <a:fillRect/>
          </a:stretch>
        </p:blipFill>
        <p:spPr>
          <a:xfrm>
            <a:off x="1366346" y="0"/>
            <a:ext cx="9459308" cy="6857999"/>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23436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B3935-EC71-434F-8159-414BBB10CE52}"/>
              </a:ext>
            </a:extLst>
          </p:cNvPr>
          <p:cNvSpPr>
            <a:spLocks noGrp="1"/>
          </p:cNvSpPr>
          <p:nvPr>
            <p:ph type="title"/>
          </p:nvPr>
        </p:nvSpPr>
        <p:spPr>
          <a:xfrm>
            <a:off x="838200" y="631825"/>
            <a:ext cx="10515600" cy="758825"/>
          </a:xfrm>
          <a:solidFill>
            <a:schemeClr val="accent1">
              <a:lumMod val="20000"/>
              <a:lumOff val="80000"/>
            </a:schemeClr>
          </a:solidFill>
        </p:spPr>
        <p:txBody>
          <a:bodyPr/>
          <a:lstStyle/>
          <a:p>
            <a:r>
              <a:rPr lang="en-US" dirty="0">
                <a:solidFill>
                  <a:srgbClr val="FF0000"/>
                </a:solidFill>
                <a:latin typeface="inherit"/>
              </a:rPr>
              <a:t>Developing with Docker: DEVOPS</a:t>
            </a:r>
            <a:endParaRPr lang="en-CA" dirty="0">
              <a:solidFill>
                <a:srgbClr val="FF0000"/>
              </a:solidFill>
            </a:endParaRPr>
          </a:p>
        </p:txBody>
      </p:sp>
      <p:sp>
        <p:nvSpPr>
          <p:cNvPr id="3" name="Content Placeholder 2">
            <a:extLst>
              <a:ext uri="{FF2B5EF4-FFF2-40B4-BE49-F238E27FC236}">
                <a16:creationId xmlns:a16="http://schemas.microsoft.com/office/drawing/2014/main" id="{F7C15441-8B8A-4FD8-A35D-3F74CD5008BD}"/>
              </a:ext>
            </a:extLst>
          </p:cNvPr>
          <p:cNvSpPr>
            <a:spLocks noGrp="1"/>
          </p:cNvSpPr>
          <p:nvPr>
            <p:ph idx="1"/>
          </p:nvPr>
        </p:nvSpPr>
        <p:spPr>
          <a:xfrm>
            <a:off x="838200" y="1390650"/>
            <a:ext cx="10515600" cy="4956175"/>
          </a:xfrm>
          <a:solidFill>
            <a:schemeClr val="accent4">
              <a:lumMod val="20000"/>
              <a:lumOff val="80000"/>
            </a:schemeClr>
          </a:solidFill>
        </p:spPr>
        <p:txBody>
          <a:bodyPr/>
          <a:lstStyle/>
          <a:p>
            <a:pPr>
              <a:lnSpc>
                <a:spcPct val="100000"/>
              </a:lnSpc>
            </a:pPr>
            <a:r>
              <a:rPr lang="en-US" b="1" dirty="0">
                <a:solidFill>
                  <a:srgbClr val="0B214A"/>
                </a:solidFill>
                <a:effectLst/>
                <a:latin typeface="inherit"/>
              </a:rPr>
              <a:t>Developers bring their ideas to life with Docker</a:t>
            </a:r>
          </a:p>
          <a:p>
            <a:pPr>
              <a:lnSpc>
                <a:spcPct val="100000"/>
              </a:lnSpc>
            </a:pPr>
            <a:r>
              <a:rPr lang="en-US" b="1" u="none" strike="noStrike" dirty="0">
                <a:solidFill>
                  <a:srgbClr val="FFFFFF"/>
                </a:solidFill>
                <a:effectLst/>
                <a:latin typeface="TT Commons"/>
                <a:hlinkClick r:id="rId2"/>
              </a:rPr>
              <a:t>Download Docker Desktop</a:t>
            </a:r>
            <a:r>
              <a:rPr lang="en-US" dirty="0">
                <a:effectLst/>
                <a:latin typeface="TT Commons"/>
              </a:rPr>
              <a:t> </a:t>
            </a:r>
            <a:r>
              <a:rPr lang="en-US" b="1" u="none" strike="noStrike" dirty="0">
                <a:solidFill>
                  <a:srgbClr val="0073EC"/>
                </a:solidFill>
                <a:effectLst/>
                <a:latin typeface="TT Commons"/>
                <a:hlinkClick r:id="rId3"/>
              </a:rPr>
              <a:t>Sign Up for Docker Hub</a:t>
            </a:r>
            <a:endParaRPr lang="en-US" dirty="0">
              <a:effectLst/>
              <a:latin typeface="TT Commons"/>
            </a:endParaRPr>
          </a:p>
          <a:p>
            <a:pPr>
              <a:lnSpc>
                <a:spcPct val="100000"/>
              </a:lnSpc>
            </a:pPr>
            <a:r>
              <a:rPr lang="en-US" b="0" i="0" dirty="0">
                <a:solidFill>
                  <a:schemeClr val="tx2">
                    <a:lumMod val="75000"/>
                  </a:schemeClr>
                </a:solidFill>
                <a:effectLst/>
                <a:latin typeface="inherit"/>
              </a:rPr>
              <a:t>Developing apps today requires so much more than writing code.</a:t>
            </a:r>
          </a:p>
          <a:p>
            <a:pPr>
              <a:lnSpc>
                <a:spcPct val="100000"/>
              </a:lnSpc>
            </a:pPr>
            <a:r>
              <a:rPr lang="en-US" b="1" i="0" dirty="0">
                <a:solidFill>
                  <a:schemeClr val="accent5">
                    <a:lumMod val="75000"/>
                  </a:schemeClr>
                </a:solidFill>
                <a:effectLst/>
                <a:latin typeface="inherit"/>
              </a:rPr>
              <a:t>Multiple languages, frameworks, architectures, and discontinuous interfaces between tools for each lifecycle stage creates enormous complexity. </a:t>
            </a:r>
          </a:p>
          <a:p>
            <a:pPr>
              <a:lnSpc>
                <a:spcPct val="100000"/>
              </a:lnSpc>
            </a:pPr>
            <a:r>
              <a:rPr lang="en-US" b="0" i="0" dirty="0">
                <a:solidFill>
                  <a:schemeClr val="tx2">
                    <a:lumMod val="75000"/>
                  </a:schemeClr>
                </a:solidFill>
                <a:effectLst/>
                <a:latin typeface="inherit"/>
              </a:rPr>
              <a:t>Docker simplifies and accelerates your workflow, while giving developers the freedom to innovate with their choice of tools, application stacks, and deployment environments for each project.</a:t>
            </a:r>
          </a:p>
          <a:p>
            <a:endParaRPr lang="en-CA" dirty="0"/>
          </a:p>
        </p:txBody>
      </p:sp>
    </p:spTree>
    <p:extLst>
      <p:ext uri="{BB962C8B-B14F-4D97-AF65-F5344CB8AC3E}">
        <p14:creationId xmlns:p14="http://schemas.microsoft.com/office/powerpoint/2010/main" val="21642293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Content Placeholder 3" descr="A screenshot of a social media post&#10;&#10;Description automatically generated">
            <a:extLst>
              <a:ext uri="{FF2B5EF4-FFF2-40B4-BE49-F238E27FC236}">
                <a16:creationId xmlns:a16="http://schemas.microsoft.com/office/drawing/2014/main" id="{AE4F5D00-6AC6-4879-9388-A23E1622F15B}"/>
              </a:ext>
            </a:extLst>
          </p:cNvPr>
          <p:cNvPicPr>
            <a:picLocks noGrp="1" noChangeAspect="1"/>
          </p:cNvPicPr>
          <p:nvPr>
            <p:ph idx="1"/>
          </p:nvPr>
        </p:nvPicPr>
        <p:blipFill rotWithShape="1">
          <a:blip r:embed="rId2"/>
          <a:srcRect l="7327" r="5077" b="-1"/>
          <a:stretch/>
        </p:blipFill>
        <p:spPr>
          <a:xfrm>
            <a:off x="643467" y="643467"/>
            <a:ext cx="10905066" cy="5571066"/>
          </a:xfrm>
          <a:prstGeom prst="rect">
            <a:avLst/>
          </a:prstGeom>
        </p:spPr>
      </p:pic>
    </p:spTree>
    <p:extLst>
      <p:ext uri="{BB962C8B-B14F-4D97-AF65-F5344CB8AC3E}">
        <p14:creationId xmlns:p14="http://schemas.microsoft.com/office/powerpoint/2010/main" val="1959409156"/>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BE900-5AF1-4C59-A5AD-495624B5BDAD}"/>
              </a:ext>
            </a:extLst>
          </p:cNvPr>
          <p:cNvSpPr>
            <a:spLocks noGrp="1"/>
          </p:cNvSpPr>
          <p:nvPr>
            <p:ph type="title"/>
          </p:nvPr>
        </p:nvSpPr>
        <p:spPr/>
        <p:txBody>
          <a:bodyPr/>
          <a:lstStyle/>
          <a:p>
            <a:r>
              <a:rPr lang="en-CA" dirty="0"/>
              <a:t>What does it mean to “</a:t>
            </a:r>
            <a:r>
              <a:rPr lang="en-CA" dirty="0" err="1"/>
              <a:t>dockerize</a:t>
            </a:r>
            <a:r>
              <a:rPr lang="en-CA" dirty="0"/>
              <a:t>” your application? </a:t>
            </a:r>
          </a:p>
        </p:txBody>
      </p:sp>
      <p:sp>
        <p:nvSpPr>
          <p:cNvPr id="3" name="Content Placeholder 2">
            <a:extLst>
              <a:ext uri="{FF2B5EF4-FFF2-40B4-BE49-F238E27FC236}">
                <a16:creationId xmlns:a16="http://schemas.microsoft.com/office/drawing/2014/main" id="{B13D59C0-0F48-4144-A802-309ED39332F6}"/>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31431014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4E995-A100-4040-871D-524E95FA6C1D}"/>
              </a:ext>
            </a:extLst>
          </p:cNvPr>
          <p:cNvSpPr>
            <a:spLocks noGrp="1"/>
          </p:cNvSpPr>
          <p:nvPr>
            <p:ph type="title"/>
          </p:nvPr>
        </p:nvSpPr>
        <p:spPr>
          <a:xfrm>
            <a:off x="186625" y="365126"/>
            <a:ext cx="11424349" cy="730250"/>
          </a:xfrm>
          <a:blipFill>
            <a:blip r:embed="rId2"/>
            <a:tile tx="0" ty="0" sx="100000" sy="100000" flip="none" algn="tl"/>
          </a:blipFill>
        </p:spPr>
        <p:txBody>
          <a:bodyPr/>
          <a:lstStyle/>
          <a:p>
            <a:r>
              <a:rPr lang="en-CA" dirty="0"/>
              <a:t>Class Activity: Sign up for a DOCKER Account</a:t>
            </a:r>
          </a:p>
        </p:txBody>
      </p:sp>
      <p:sp>
        <p:nvSpPr>
          <p:cNvPr id="3" name="Content Placeholder 2">
            <a:extLst>
              <a:ext uri="{FF2B5EF4-FFF2-40B4-BE49-F238E27FC236}">
                <a16:creationId xmlns:a16="http://schemas.microsoft.com/office/drawing/2014/main" id="{CCDEE1C0-62BF-48B0-8F74-54EE23EF91CB}"/>
              </a:ext>
            </a:extLst>
          </p:cNvPr>
          <p:cNvSpPr>
            <a:spLocks noGrp="1"/>
          </p:cNvSpPr>
          <p:nvPr>
            <p:ph idx="1"/>
          </p:nvPr>
        </p:nvSpPr>
        <p:spPr>
          <a:xfrm>
            <a:off x="6354945" y="1490660"/>
            <a:ext cx="5019675" cy="962025"/>
          </a:xfrm>
          <a:solidFill>
            <a:schemeClr val="accent3">
              <a:lumMod val="40000"/>
              <a:lumOff val="60000"/>
            </a:schemeClr>
          </a:solidFill>
        </p:spPr>
        <p:txBody>
          <a:bodyPr/>
          <a:lstStyle/>
          <a:p>
            <a:r>
              <a:rPr lang="en-CA" sz="2400" dirty="0"/>
              <a:t>Let’s see what Docker is used for:</a:t>
            </a:r>
          </a:p>
          <a:p>
            <a:r>
              <a:rPr lang="en-CA" sz="1800" dirty="0">
                <a:hlinkClick r:id="rId3"/>
              </a:rPr>
              <a:t>https://docs.docker.com/docker-hub/</a:t>
            </a:r>
            <a:endParaRPr lang="en-CA" sz="1800" dirty="0"/>
          </a:p>
        </p:txBody>
      </p:sp>
      <p:pic>
        <p:nvPicPr>
          <p:cNvPr id="4" name="Picture 3">
            <a:extLst>
              <a:ext uri="{FF2B5EF4-FFF2-40B4-BE49-F238E27FC236}">
                <a16:creationId xmlns:a16="http://schemas.microsoft.com/office/drawing/2014/main" id="{C4A573E7-F9AC-4565-99A6-7D39E452B97B}"/>
              </a:ext>
            </a:extLst>
          </p:cNvPr>
          <p:cNvPicPr>
            <a:picLocks noChangeAspect="1"/>
          </p:cNvPicPr>
          <p:nvPr/>
        </p:nvPicPr>
        <p:blipFill>
          <a:blip r:embed="rId4"/>
          <a:stretch>
            <a:fillRect/>
          </a:stretch>
        </p:blipFill>
        <p:spPr>
          <a:xfrm>
            <a:off x="186625" y="1440655"/>
            <a:ext cx="5650432" cy="4416135"/>
          </a:xfrm>
          <a:prstGeom prst="rect">
            <a:avLst/>
          </a:prstGeom>
        </p:spPr>
      </p:pic>
    </p:spTree>
    <p:extLst>
      <p:ext uri="{BB962C8B-B14F-4D97-AF65-F5344CB8AC3E}">
        <p14:creationId xmlns:p14="http://schemas.microsoft.com/office/powerpoint/2010/main" val="2396105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Shape 15">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76F6E97C-47F2-48ED-AAB0-D0A57280DEE7}"/>
              </a:ext>
            </a:extLst>
          </p:cNvPr>
          <p:cNvPicPr>
            <a:picLocks noChangeAspect="1"/>
          </p:cNvPicPr>
          <p:nvPr/>
        </p:nvPicPr>
        <p:blipFill>
          <a:blip r:embed="rId2"/>
          <a:stretch>
            <a:fillRect/>
          </a:stretch>
        </p:blipFill>
        <p:spPr>
          <a:xfrm>
            <a:off x="846495" y="983891"/>
            <a:ext cx="2924964" cy="3993126"/>
          </a:xfrm>
          <a:prstGeom prst="rect">
            <a:avLst/>
          </a:prstGeom>
        </p:spPr>
      </p:pic>
      <p:sp>
        <p:nvSpPr>
          <p:cNvPr id="18" name="Freeform: Shape 17">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AE0C89EB-8EAC-4320-9EC6-DA480E35A7D7}"/>
              </a:ext>
            </a:extLst>
          </p:cNvPr>
          <p:cNvPicPr>
            <a:picLocks noChangeAspect="1"/>
          </p:cNvPicPr>
          <p:nvPr/>
        </p:nvPicPr>
        <p:blipFill>
          <a:blip r:embed="rId3"/>
          <a:stretch>
            <a:fillRect/>
          </a:stretch>
        </p:blipFill>
        <p:spPr>
          <a:xfrm>
            <a:off x="5545244" y="1764426"/>
            <a:ext cx="6020730" cy="3868319"/>
          </a:xfrm>
          <a:prstGeom prst="rect">
            <a:avLst/>
          </a:prstGeom>
        </p:spPr>
      </p:pic>
    </p:spTree>
    <p:extLst>
      <p:ext uri="{BB962C8B-B14F-4D97-AF65-F5344CB8AC3E}">
        <p14:creationId xmlns:p14="http://schemas.microsoft.com/office/powerpoint/2010/main" val="33647264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6292D-D600-4FF9-B55E-17166922DB86}"/>
              </a:ext>
            </a:extLst>
          </p:cNvPr>
          <p:cNvSpPr>
            <a:spLocks noGrp="1"/>
          </p:cNvSpPr>
          <p:nvPr>
            <p:ph type="title"/>
          </p:nvPr>
        </p:nvSpPr>
        <p:spPr>
          <a:xfrm>
            <a:off x="838200" y="250825"/>
            <a:ext cx="10515600" cy="1325563"/>
          </a:xfrm>
          <a:solidFill>
            <a:schemeClr val="tx2"/>
          </a:solidFill>
        </p:spPr>
        <p:txBody>
          <a:bodyPr>
            <a:normAutofit/>
          </a:bodyPr>
          <a:lstStyle/>
          <a:p>
            <a:r>
              <a:rPr lang="en-CA" sz="3200" dirty="0">
                <a:solidFill>
                  <a:schemeClr val="bg1"/>
                </a:solidFill>
                <a:latin typeface="Bahnschrift" panose="020B0502040204020203" pitchFamily="34" charset="0"/>
              </a:rPr>
              <a:t>We already know what Node.js is. </a:t>
            </a:r>
            <a:br>
              <a:rPr lang="en-CA" sz="3200" dirty="0">
                <a:solidFill>
                  <a:schemeClr val="bg1"/>
                </a:solidFill>
                <a:latin typeface="Bahnschrift" panose="020B0502040204020203" pitchFamily="34" charset="0"/>
              </a:rPr>
            </a:br>
            <a:r>
              <a:rPr lang="en-CA" sz="3200" dirty="0">
                <a:solidFill>
                  <a:schemeClr val="bg1"/>
                </a:solidFill>
                <a:latin typeface="Bahnschrift" panose="020B0502040204020203" pitchFamily="34" charset="0"/>
              </a:rPr>
              <a:t>How does it connect to building web services?</a:t>
            </a:r>
          </a:p>
        </p:txBody>
      </p:sp>
      <p:sp>
        <p:nvSpPr>
          <p:cNvPr id="3" name="Content Placeholder 2">
            <a:extLst>
              <a:ext uri="{FF2B5EF4-FFF2-40B4-BE49-F238E27FC236}">
                <a16:creationId xmlns:a16="http://schemas.microsoft.com/office/drawing/2014/main" id="{898F076D-DD8C-4DB8-9E52-A731B89B1EA0}"/>
              </a:ext>
            </a:extLst>
          </p:cNvPr>
          <p:cNvSpPr>
            <a:spLocks noGrp="1"/>
          </p:cNvSpPr>
          <p:nvPr>
            <p:ph idx="1"/>
          </p:nvPr>
        </p:nvSpPr>
        <p:spPr>
          <a:xfrm>
            <a:off x="838200" y="1695450"/>
            <a:ext cx="10515600" cy="4481513"/>
          </a:xfrm>
        </p:spPr>
        <p:txBody>
          <a:bodyPr/>
          <a:lstStyle/>
          <a:p>
            <a:r>
              <a:rPr lang="en-CA" dirty="0"/>
              <a:t>As we discussed in our previous classes, Node.js is JavaScript</a:t>
            </a:r>
          </a:p>
          <a:p>
            <a:r>
              <a:rPr lang="en-CA" dirty="0"/>
              <a:t>It runs as an Operating System process within a Shell Wrapper called Chromium v8</a:t>
            </a:r>
          </a:p>
          <a:p>
            <a:r>
              <a:rPr lang="en-CA" dirty="0"/>
              <a:t>JavaScript is a very popular, powerful, and extensible programming language. It is in the top 5 languages employers are looking for.</a:t>
            </a:r>
          </a:p>
          <a:p>
            <a:r>
              <a:rPr lang="en-CA" dirty="0"/>
              <a:t>So we have lots of skilled JavaScript talent to call on to build our Enterprise applications.</a:t>
            </a:r>
          </a:p>
          <a:p>
            <a:r>
              <a:rPr lang="en-CA" dirty="0"/>
              <a:t>JavaScript was built from the ground up to live on the network</a:t>
            </a:r>
          </a:p>
        </p:txBody>
      </p:sp>
    </p:spTree>
    <p:extLst>
      <p:ext uri="{BB962C8B-B14F-4D97-AF65-F5344CB8AC3E}">
        <p14:creationId xmlns:p14="http://schemas.microsoft.com/office/powerpoint/2010/main" val="20670743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943A1-E2A1-4965-9D86-03592CA2A646}"/>
              </a:ext>
            </a:extLst>
          </p:cNvPr>
          <p:cNvSpPr>
            <a:spLocks noGrp="1"/>
          </p:cNvSpPr>
          <p:nvPr>
            <p:ph type="title"/>
          </p:nvPr>
        </p:nvSpPr>
        <p:spPr>
          <a:xfrm>
            <a:off x="838200" y="365125"/>
            <a:ext cx="10515600" cy="911225"/>
          </a:xfrm>
          <a:solidFill>
            <a:schemeClr val="accent2">
              <a:lumMod val="40000"/>
              <a:lumOff val="60000"/>
            </a:schemeClr>
          </a:solidFill>
        </p:spPr>
        <p:txBody>
          <a:bodyPr/>
          <a:lstStyle/>
          <a:p>
            <a:r>
              <a:rPr lang="en-US" dirty="0"/>
              <a:t>Node.js and the Twelve-Factor app model</a:t>
            </a:r>
            <a:endParaRPr lang="en-CA" dirty="0"/>
          </a:p>
        </p:txBody>
      </p:sp>
      <p:sp>
        <p:nvSpPr>
          <p:cNvPr id="3" name="Content Placeholder 2">
            <a:extLst>
              <a:ext uri="{FF2B5EF4-FFF2-40B4-BE49-F238E27FC236}">
                <a16:creationId xmlns:a16="http://schemas.microsoft.com/office/drawing/2014/main" id="{BF6C8372-C931-4A3F-A926-1D749623E852}"/>
              </a:ext>
            </a:extLst>
          </p:cNvPr>
          <p:cNvSpPr>
            <a:spLocks noGrp="1"/>
          </p:cNvSpPr>
          <p:nvPr>
            <p:ph idx="1"/>
          </p:nvPr>
        </p:nvSpPr>
        <p:spPr>
          <a:xfrm>
            <a:off x="838200" y="1343025"/>
            <a:ext cx="10515600" cy="5149850"/>
          </a:xfrm>
        </p:spPr>
        <p:txBody>
          <a:bodyPr>
            <a:normAutofit fontScale="55000" lnSpcReduction="20000"/>
          </a:bodyPr>
          <a:lstStyle/>
          <a:p>
            <a:pPr>
              <a:lnSpc>
                <a:spcPct val="170000"/>
              </a:lnSpc>
            </a:pPr>
            <a:r>
              <a:rPr lang="en-US" dirty="0"/>
              <a:t>Throughout this course, we will build our projects to the Twelve-Factor App model, and ways to implement those ideas in Node.js. This model is published on http://12factor.net, and is a set of guidelines for application deployment in the modern cloud computing era. It's not that the  Twelve-Factor App model is the be-all and end-all of application architecture paradigms. </a:t>
            </a:r>
          </a:p>
          <a:p>
            <a:pPr>
              <a:lnSpc>
                <a:spcPct val="170000"/>
              </a:lnSpc>
            </a:pPr>
            <a:r>
              <a:rPr lang="en-US" dirty="0"/>
              <a:t>It's a set of heuristics. It is a set of best practices and proven design patterns created by practitioners as a result of many years of seeing things work and not work.</a:t>
            </a:r>
          </a:p>
          <a:p>
            <a:pPr>
              <a:lnSpc>
                <a:spcPct val="170000"/>
              </a:lnSpc>
            </a:pPr>
            <a:r>
              <a:rPr lang="en-US" dirty="0"/>
              <a:t>These offer useful ideas that could save us all a lot of effort by having easier-to-maintain and more reliable systems.</a:t>
            </a:r>
          </a:p>
          <a:p>
            <a:pPr>
              <a:lnSpc>
                <a:spcPct val="170000"/>
              </a:lnSpc>
            </a:pPr>
            <a:r>
              <a:rPr lang="en-US" dirty="0"/>
              <a:t>The guidelines are straightforward, and once you read them.  They will seem like pure common sense. </a:t>
            </a:r>
          </a:p>
          <a:p>
            <a:pPr>
              <a:lnSpc>
                <a:spcPct val="170000"/>
              </a:lnSpc>
            </a:pPr>
            <a:r>
              <a:rPr lang="en-US" dirty="0"/>
              <a:t>As a best practice, the Twelve-Factor App model is a compelling strategy for delivering the kind of </a:t>
            </a:r>
            <a:r>
              <a:rPr lang="en-US" b="1" dirty="0">
                <a:solidFill>
                  <a:schemeClr val="accent2"/>
                </a:solidFill>
              </a:rPr>
              <a:t>fluid self-contained cloud-deployed applications called for by our current computing environment</a:t>
            </a:r>
            <a:r>
              <a:rPr lang="en-US" dirty="0"/>
              <a:t>.</a:t>
            </a:r>
          </a:p>
          <a:p>
            <a:pPr>
              <a:lnSpc>
                <a:spcPct val="170000"/>
              </a:lnSpc>
            </a:pPr>
            <a:r>
              <a:rPr lang="en-CA" dirty="0">
                <a:hlinkClick r:id="rId2"/>
              </a:rPr>
              <a:t>https://12factor.net/</a:t>
            </a:r>
            <a:endParaRPr lang="en-CA" dirty="0"/>
          </a:p>
        </p:txBody>
      </p:sp>
    </p:spTree>
    <p:extLst>
      <p:ext uri="{BB962C8B-B14F-4D97-AF65-F5344CB8AC3E}">
        <p14:creationId xmlns:p14="http://schemas.microsoft.com/office/powerpoint/2010/main" val="36069506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F3F1E-DDBC-4E03-A090-D47A06EAAF29}"/>
              </a:ext>
            </a:extLst>
          </p:cNvPr>
          <p:cNvSpPr>
            <a:spLocks noGrp="1"/>
          </p:cNvSpPr>
          <p:nvPr>
            <p:ph type="title"/>
          </p:nvPr>
        </p:nvSpPr>
        <p:spPr>
          <a:xfrm>
            <a:off x="838200" y="365125"/>
            <a:ext cx="10515600" cy="5483225"/>
          </a:xfrm>
        </p:spPr>
        <p:txBody>
          <a:bodyPr>
            <a:normAutofit/>
          </a:bodyPr>
          <a:lstStyle/>
          <a:p>
            <a:r>
              <a:rPr lang="en-CA" sz="9600" dirty="0">
                <a:solidFill>
                  <a:srgbClr val="C00000"/>
                </a:solidFill>
                <a:latin typeface="Bahnschrift" panose="020B0502040204020203" pitchFamily="34" charset="0"/>
              </a:rPr>
              <a:t>Some examples of the kinds of Lab Exercises we will be doing</a:t>
            </a:r>
          </a:p>
        </p:txBody>
      </p:sp>
    </p:spTree>
    <p:extLst>
      <p:ext uri="{BB962C8B-B14F-4D97-AF65-F5344CB8AC3E}">
        <p14:creationId xmlns:p14="http://schemas.microsoft.com/office/powerpoint/2010/main" val="1501832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32380-7BC9-486E-A67B-F7FF0B476119}"/>
              </a:ext>
            </a:extLst>
          </p:cNvPr>
          <p:cNvSpPr>
            <a:spLocks noGrp="1"/>
          </p:cNvSpPr>
          <p:nvPr>
            <p:ph type="title"/>
          </p:nvPr>
        </p:nvSpPr>
        <p:spPr/>
        <p:txBody>
          <a:bodyPr>
            <a:normAutofit fontScale="90000"/>
          </a:bodyPr>
          <a:lstStyle/>
          <a:p>
            <a:r>
              <a:rPr lang="en-CA" dirty="0"/>
              <a:t>The difference between Client Server (2 tier) and the 3 tier architecture is that in the 3 Tier architecture, we factor out the Database Server to be in its own separate section of the Application. </a:t>
            </a:r>
          </a:p>
        </p:txBody>
      </p:sp>
      <p:sp>
        <p:nvSpPr>
          <p:cNvPr id="3" name="Content Placeholder 2">
            <a:extLst>
              <a:ext uri="{FF2B5EF4-FFF2-40B4-BE49-F238E27FC236}">
                <a16:creationId xmlns:a16="http://schemas.microsoft.com/office/drawing/2014/main" id="{480FD2EF-241B-49AC-8596-EB81F7AFA264}"/>
              </a:ext>
            </a:extLst>
          </p:cNvPr>
          <p:cNvSpPr>
            <a:spLocks noGrp="1"/>
          </p:cNvSpPr>
          <p:nvPr>
            <p:ph idx="1"/>
          </p:nvPr>
        </p:nvSpPr>
        <p:spPr>
          <a:xfrm>
            <a:off x="838200" y="2726575"/>
            <a:ext cx="10515600" cy="3450388"/>
          </a:xfrm>
        </p:spPr>
        <p:txBody>
          <a:bodyPr/>
          <a:lstStyle/>
          <a:p>
            <a:pPr>
              <a:lnSpc>
                <a:spcPct val="107000"/>
              </a:lnSpc>
              <a:spcAft>
                <a:spcPts val="800"/>
              </a:spcAft>
            </a:pPr>
            <a:r>
              <a:rPr lang="en-CA" sz="1800" u="sng" dirty="0">
                <a:solidFill>
                  <a:srgbClr val="4472C4"/>
                </a:solidFill>
                <a:effectLst/>
                <a:latin typeface="Helvetica" panose="020B0604020202020204" pitchFamily="34" charset="0"/>
                <a:ea typeface="Calibri" panose="020F0502020204030204" pitchFamily="34" charset="0"/>
                <a:cs typeface="Times New Roman" panose="02020603050405020304" pitchFamily="18" charset="0"/>
              </a:rPr>
              <a:t>Basis of the Model View Controller Design Pattern:</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solidFill>
                  <a:srgbClr val="444444"/>
                </a:solidFill>
                <a:effectLst/>
                <a:latin typeface="Helvetica" panose="020B0604020202020204" pitchFamily="34" charset="0"/>
                <a:ea typeface="Calibri" panose="020F0502020204030204" pitchFamily="34" charset="0"/>
                <a:cs typeface="Times New Roman" panose="02020603050405020304" pitchFamily="18" charset="0"/>
              </a:rPr>
              <a:t>Model View Controller Design Pattern is the basis of all modern web applications: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solidFill>
                  <a:srgbClr val="444444"/>
                </a:solidFill>
                <a:effectLst/>
                <a:latin typeface="Helvetica" panose="020B0604020202020204" pitchFamily="34" charset="0"/>
                <a:ea typeface="Calibri" panose="020F0502020204030204" pitchFamily="34" charset="0"/>
                <a:cs typeface="Times New Roman" panose="02020603050405020304" pitchFamily="18" charset="0"/>
              </a:rPr>
              <a:t>Presentation Layer (View) take cares of the user interact via HTML, or REACT for mobile.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solidFill>
                  <a:srgbClr val="444444"/>
                </a:solidFill>
                <a:effectLst/>
                <a:latin typeface="Helvetica" panose="020B0604020202020204" pitchFamily="34" charset="0"/>
                <a:ea typeface="Calibri" panose="020F0502020204030204" pitchFamily="34" charset="0"/>
                <a:cs typeface="Times New Roman" panose="02020603050405020304" pitchFamily="18" charset="0"/>
              </a:rPr>
              <a:t>Business logic layer (Controller) is the partition, or tier of the system where we write our ALGORITHMS to implement the use cases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dirty="0">
                <a:solidFill>
                  <a:srgbClr val="444444"/>
                </a:solidFill>
                <a:effectLst/>
                <a:latin typeface="Helvetica" panose="020B0604020202020204" pitchFamily="34" charset="0"/>
                <a:ea typeface="Calibri" panose="020F0502020204030204" pitchFamily="34" charset="0"/>
                <a:cs typeface="Times New Roman" panose="02020603050405020304" pitchFamily="18" charset="0"/>
              </a:rPr>
              <a:t>The Data store layer (model) is where store the business data.</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CA" dirty="0"/>
          </a:p>
        </p:txBody>
      </p:sp>
    </p:spTree>
    <p:extLst>
      <p:ext uri="{BB962C8B-B14F-4D97-AF65-F5344CB8AC3E}">
        <p14:creationId xmlns:p14="http://schemas.microsoft.com/office/powerpoint/2010/main" val="41040053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23C54B-DCF6-48BA-BECB-720F7E6E1B7D}"/>
              </a:ext>
            </a:extLst>
          </p:cNvPr>
          <p:cNvPicPr>
            <a:picLocks noChangeAspect="1"/>
          </p:cNvPicPr>
          <p:nvPr/>
        </p:nvPicPr>
        <p:blipFill>
          <a:blip r:embed="rId2"/>
          <a:stretch>
            <a:fillRect/>
          </a:stretch>
        </p:blipFill>
        <p:spPr>
          <a:xfrm>
            <a:off x="858509" y="0"/>
            <a:ext cx="10484682" cy="6864352"/>
          </a:xfrm>
          <a:prstGeom prst="rect">
            <a:avLst/>
          </a:prstGeom>
        </p:spPr>
      </p:pic>
    </p:spTree>
    <p:extLst>
      <p:ext uri="{BB962C8B-B14F-4D97-AF65-F5344CB8AC3E}">
        <p14:creationId xmlns:p14="http://schemas.microsoft.com/office/powerpoint/2010/main" val="10142652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F76AF432-A7A4-47C9-9589-7B8343620602}"/>
              </a:ext>
            </a:extLst>
          </p:cNvPr>
          <p:cNvPicPr>
            <a:picLocks noGrp="1" noChangeAspect="1"/>
          </p:cNvPicPr>
          <p:nvPr>
            <p:ph idx="1"/>
          </p:nvPr>
        </p:nvPicPr>
        <p:blipFill rotWithShape="1">
          <a:blip r:embed="rId2"/>
          <a:srcRect t="6668" r="-1" b="5474"/>
          <a:stretch/>
        </p:blipFill>
        <p:spPr>
          <a:xfrm>
            <a:off x="321733" y="321733"/>
            <a:ext cx="11548534" cy="6214534"/>
          </a:xfrm>
          <a:prstGeom prst="rect">
            <a:avLst/>
          </a:prstGeom>
        </p:spPr>
      </p:pic>
    </p:spTree>
    <p:extLst>
      <p:ext uri="{BB962C8B-B14F-4D97-AF65-F5344CB8AC3E}">
        <p14:creationId xmlns:p14="http://schemas.microsoft.com/office/powerpoint/2010/main" val="2356847070"/>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F50D8-8622-44A1-BE46-3CA5F5A16977}"/>
              </a:ext>
            </a:extLst>
          </p:cNvPr>
          <p:cNvSpPr>
            <a:spLocks noGrp="1"/>
          </p:cNvSpPr>
          <p:nvPr>
            <p:ph type="title"/>
          </p:nvPr>
        </p:nvSpPr>
        <p:spPr/>
        <p:txBody>
          <a:bodyPr/>
          <a:lstStyle/>
          <a:p>
            <a:r>
              <a:rPr lang="en-CA" dirty="0"/>
              <a:t>Using express.js</a:t>
            </a:r>
          </a:p>
        </p:txBody>
      </p:sp>
      <p:sp>
        <p:nvSpPr>
          <p:cNvPr id="3" name="Content Placeholder 2">
            <a:extLst>
              <a:ext uri="{FF2B5EF4-FFF2-40B4-BE49-F238E27FC236}">
                <a16:creationId xmlns:a16="http://schemas.microsoft.com/office/drawing/2014/main" id="{7646C688-B61A-4AB5-A1EF-20CE4935D459}"/>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25926205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0BBD5-A10C-4913-9552-8423750D0A74}"/>
              </a:ext>
            </a:extLst>
          </p:cNvPr>
          <p:cNvSpPr>
            <a:spLocks noGrp="1"/>
          </p:cNvSpPr>
          <p:nvPr>
            <p:ph type="title"/>
          </p:nvPr>
        </p:nvSpPr>
        <p:spPr>
          <a:xfrm>
            <a:off x="655320" y="365125"/>
            <a:ext cx="5120114" cy="1692794"/>
          </a:xfrm>
        </p:spPr>
        <p:txBody>
          <a:bodyPr>
            <a:normAutofit/>
          </a:bodyPr>
          <a:lstStyle/>
          <a:p>
            <a:r>
              <a:rPr lang="en-CA" dirty="0"/>
              <a:t>Some tools we will be using</a:t>
            </a:r>
          </a:p>
        </p:txBody>
      </p:sp>
      <p:cxnSp>
        <p:nvCxnSpPr>
          <p:cNvPr id="9" name="Straight Arrow Connector 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91AF48B-8BE0-43FE-A5AD-5630A7C8581C}"/>
              </a:ext>
            </a:extLst>
          </p:cNvPr>
          <p:cNvSpPr>
            <a:spLocks noGrp="1"/>
          </p:cNvSpPr>
          <p:nvPr>
            <p:ph idx="1"/>
          </p:nvPr>
        </p:nvSpPr>
        <p:spPr>
          <a:xfrm>
            <a:off x="655321" y="2575034"/>
            <a:ext cx="5120113" cy="3462228"/>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p:spPr>
        <p:txBody>
          <a:bodyPr>
            <a:normAutofit/>
          </a:bodyPr>
          <a:lstStyle/>
          <a:p>
            <a:r>
              <a:rPr lang="en-CA" sz="2400" dirty="0">
                <a:latin typeface="Verdana" panose="020B0604030504040204" pitchFamily="34" charset="0"/>
                <a:ea typeface="Verdana" panose="020B0604030504040204" pitchFamily="34" charset="0"/>
              </a:rPr>
              <a:t>Node</a:t>
            </a:r>
          </a:p>
          <a:p>
            <a:r>
              <a:rPr lang="en-CA" sz="2400" dirty="0">
                <a:latin typeface="Verdana" panose="020B0604030504040204" pitchFamily="34" charset="0"/>
                <a:ea typeface="Verdana" panose="020B0604030504040204" pitchFamily="34" charset="0"/>
              </a:rPr>
              <a:t>Node Package Manager (</a:t>
            </a:r>
            <a:r>
              <a:rPr lang="en-CA" sz="2400" dirty="0" err="1">
                <a:latin typeface="Verdana" panose="020B0604030504040204" pitchFamily="34" charset="0"/>
                <a:ea typeface="Verdana" panose="020B0604030504040204" pitchFamily="34" charset="0"/>
              </a:rPr>
              <a:t>npm</a:t>
            </a:r>
            <a:r>
              <a:rPr lang="en-CA" sz="2400" dirty="0">
                <a:latin typeface="Verdana" panose="020B0604030504040204" pitchFamily="34" charset="0"/>
                <a:ea typeface="Verdana" panose="020B0604030504040204" pitchFamily="34" charset="0"/>
              </a:rPr>
              <a:t>)</a:t>
            </a:r>
          </a:p>
          <a:p>
            <a:r>
              <a:rPr lang="en-CA" sz="2400" dirty="0">
                <a:latin typeface="Verdana" panose="020B0604030504040204" pitchFamily="34" charset="0"/>
                <a:ea typeface="Verdana" panose="020B0604030504040204" pitchFamily="34" charset="0"/>
              </a:rPr>
              <a:t>Visual Studio Code (you need to download and install this)</a:t>
            </a:r>
          </a:p>
          <a:p>
            <a:r>
              <a:rPr lang="en-CA" sz="2400" dirty="0">
                <a:latin typeface="Verdana" panose="020B0604030504040204" pitchFamily="34" charset="0"/>
                <a:ea typeface="Verdana" panose="020B0604030504040204" pitchFamily="34" charset="0"/>
              </a:rPr>
              <a:t>Npmjs.com (setup an account)</a:t>
            </a:r>
          </a:p>
          <a:p>
            <a:r>
              <a:rPr lang="en-CA" sz="2400" dirty="0">
                <a:latin typeface="Verdana" panose="020B0604030504040204" pitchFamily="34" charset="0"/>
                <a:ea typeface="Verdana" panose="020B0604030504040204" pitchFamily="34" charset="0"/>
              </a:rPr>
              <a:t>GITHUB (setup an account)</a:t>
            </a:r>
          </a:p>
        </p:txBody>
      </p:sp>
      <p:pic>
        <p:nvPicPr>
          <p:cNvPr id="4" name="Picture 3" descr="A close up of a sign&#10;&#10;Description automatically generated">
            <a:extLst>
              <a:ext uri="{FF2B5EF4-FFF2-40B4-BE49-F238E27FC236}">
                <a16:creationId xmlns:a16="http://schemas.microsoft.com/office/drawing/2014/main" id="{A28DC1B3-F873-4462-B7BE-446A7739042C}"/>
              </a:ext>
            </a:extLst>
          </p:cNvPr>
          <p:cNvPicPr>
            <a:picLocks noChangeAspect="1"/>
          </p:cNvPicPr>
          <p:nvPr/>
        </p:nvPicPr>
        <p:blipFill rotWithShape="1">
          <a:blip r:embed="rId2"/>
          <a:srcRect r="3602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40017737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B59ADC-EC60-432D-96DB-D413D3E49A5F}"/>
              </a:ext>
            </a:extLst>
          </p:cNvPr>
          <p:cNvSpPr>
            <a:spLocks noGrp="1"/>
          </p:cNvSpPr>
          <p:nvPr>
            <p:ph idx="1"/>
          </p:nvPr>
        </p:nvSpPr>
        <p:spPr>
          <a:xfrm>
            <a:off x="838200" y="1140618"/>
            <a:ext cx="10515600" cy="4576763"/>
          </a:xfrm>
        </p:spPr>
        <p:txBody>
          <a:bodyPr/>
          <a:lstStyle/>
          <a:p>
            <a:r>
              <a:rPr lang="en-CA" dirty="0"/>
              <a:t>Architecture of Node.js</a:t>
            </a:r>
          </a:p>
          <a:p>
            <a:r>
              <a:rPr lang="en-US" dirty="0"/>
              <a:t>How To Build MVC Architecture In Node Js Applications?</a:t>
            </a:r>
          </a:p>
          <a:p>
            <a:r>
              <a:rPr lang="en-CA" dirty="0"/>
              <a:t>Node Frameworks – examples: express.js</a:t>
            </a:r>
          </a:p>
          <a:p>
            <a:r>
              <a:rPr lang="en-CA" dirty="0"/>
              <a:t>Building the Data Model: Using the Model-View-Controller (MVC) architecture</a:t>
            </a:r>
          </a:p>
          <a:p>
            <a:r>
              <a:rPr lang="en-CA" dirty="0"/>
              <a:t>Architecture of a web application that uses NODE.js</a:t>
            </a:r>
          </a:p>
          <a:p>
            <a:r>
              <a:rPr lang="en-CA" dirty="0"/>
              <a:t>Building Server side components: Node.js and the express package</a:t>
            </a:r>
          </a:p>
          <a:p>
            <a:r>
              <a:rPr lang="en-CA" dirty="0"/>
              <a:t>Web Services: RESTful Services and Web APIs.</a:t>
            </a:r>
          </a:p>
        </p:txBody>
      </p:sp>
      <p:sp>
        <p:nvSpPr>
          <p:cNvPr id="2" name="TextBox 1">
            <a:extLst>
              <a:ext uri="{FF2B5EF4-FFF2-40B4-BE49-F238E27FC236}">
                <a16:creationId xmlns:a16="http://schemas.microsoft.com/office/drawing/2014/main" id="{CF9CE21D-9CAD-4D68-9415-ADB615D89C75}"/>
              </a:ext>
            </a:extLst>
          </p:cNvPr>
          <p:cNvSpPr txBox="1"/>
          <p:nvPr/>
        </p:nvSpPr>
        <p:spPr>
          <a:xfrm>
            <a:off x="5295569" y="548640"/>
            <a:ext cx="52717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highlight>
                  <a:srgbClr val="FF99FF"/>
                </a:highlight>
                <a:uLnTx/>
                <a:uFillTx/>
                <a:latin typeface="Calibri" panose="020F0502020204030204"/>
                <a:ea typeface="+mn-ea"/>
                <a:cs typeface="+mn-cs"/>
              </a:rPr>
              <a:t>Review your Lab Worksheets for details on this</a:t>
            </a:r>
          </a:p>
        </p:txBody>
      </p:sp>
    </p:spTree>
    <p:extLst>
      <p:ext uri="{BB962C8B-B14F-4D97-AF65-F5344CB8AC3E}">
        <p14:creationId xmlns:p14="http://schemas.microsoft.com/office/powerpoint/2010/main" val="13239751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56C9D2-F56E-4DD4-BD8E-9ED1B379F56E}"/>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000" kern="1200">
                <a:solidFill>
                  <a:srgbClr val="FFFFFF"/>
                </a:solidFill>
                <a:latin typeface="+mj-lt"/>
                <a:ea typeface="+mj-ea"/>
                <a:cs typeface="+mj-cs"/>
              </a:rPr>
              <a:t>How (and why) you should use Typescript with Node and Express</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029D1C0-858C-4079-9E58-2B7F1718D26C}"/>
              </a:ext>
            </a:extLst>
          </p:cNvPr>
          <p:cNvPicPr>
            <a:picLocks noChangeAspect="1"/>
          </p:cNvPicPr>
          <p:nvPr/>
        </p:nvPicPr>
        <p:blipFill>
          <a:blip r:embed="rId2"/>
          <a:stretch>
            <a:fillRect/>
          </a:stretch>
        </p:blipFill>
        <p:spPr>
          <a:xfrm>
            <a:off x="320040" y="2539900"/>
            <a:ext cx="11496821" cy="3937659"/>
          </a:xfrm>
          <a:prstGeom prst="rect">
            <a:avLst/>
          </a:prstGeom>
        </p:spPr>
      </p:pic>
    </p:spTree>
    <p:extLst>
      <p:ext uri="{BB962C8B-B14F-4D97-AF65-F5344CB8AC3E}">
        <p14:creationId xmlns:p14="http://schemas.microsoft.com/office/powerpoint/2010/main" val="39062012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57888-EF6E-4974-AE22-9E9B70FBDAFA}"/>
              </a:ext>
            </a:extLst>
          </p:cNvPr>
          <p:cNvSpPr>
            <a:spLocks noGrp="1"/>
          </p:cNvSpPr>
          <p:nvPr>
            <p:ph type="title"/>
          </p:nvPr>
        </p:nvSpPr>
        <p:spPr>
          <a:xfrm>
            <a:off x="838200" y="365125"/>
            <a:ext cx="10515600" cy="830629"/>
          </a:xfrm>
          <a:solidFill>
            <a:schemeClr val="accent1">
              <a:lumMod val="40000"/>
              <a:lumOff val="60000"/>
            </a:schemeClr>
          </a:solidFill>
        </p:spPr>
        <p:txBody>
          <a:bodyPr/>
          <a:lstStyle/>
          <a:p>
            <a:r>
              <a:rPr lang="en-CA" dirty="0"/>
              <a:t>TypeScript</a:t>
            </a:r>
          </a:p>
        </p:txBody>
      </p:sp>
      <p:sp>
        <p:nvSpPr>
          <p:cNvPr id="3" name="Content Placeholder 2">
            <a:extLst>
              <a:ext uri="{FF2B5EF4-FFF2-40B4-BE49-F238E27FC236}">
                <a16:creationId xmlns:a16="http://schemas.microsoft.com/office/drawing/2014/main" id="{5C2710FE-3C37-4069-92F1-E8DA5DEA540A}"/>
              </a:ext>
            </a:extLst>
          </p:cNvPr>
          <p:cNvSpPr>
            <a:spLocks noGrp="1"/>
          </p:cNvSpPr>
          <p:nvPr>
            <p:ph idx="1"/>
          </p:nvPr>
        </p:nvSpPr>
        <p:spPr>
          <a:xfrm>
            <a:off x="838200" y="1262122"/>
            <a:ext cx="10515600" cy="4734231"/>
          </a:xfrm>
        </p:spPr>
        <p:txBody>
          <a:bodyPr>
            <a:normAutofit lnSpcReduction="10000"/>
          </a:bodyPr>
          <a:lstStyle/>
          <a:p>
            <a:r>
              <a:rPr lang="en-US" dirty="0"/>
              <a:t>“TypeScript is JavaScript for application-scale development”. That is, the work we have with the initial setup of the project is compensated with the maintainability of complex projects.</a:t>
            </a:r>
          </a:p>
          <a:p>
            <a:r>
              <a:rPr lang="en-US" dirty="0"/>
              <a:t>Properly implemented Class Prototypes and Object Orientation</a:t>
            </a:r>
          </a:p>
          <a:p>
            <a:pPr marL="0" indent="0">
              <a:buNone/>
            </a:pPr>
            <a:r>
              <a:rPr lang="en-US" b="1" dirty="0">
                <a:highlight>
                  <a:srgbClr val="FFFF00"/>
                </a:highlight>
              </a:rPr>
              <a:t>CODE INTROSPECTION: The IDE exposes the project modules more easily</a:t>
            </a:r>
          </a:p>
          <a:p>
            <a:r>
              <a:rPr lang="en-US" dirty="0"/>
              <a:t>In complex projects we have hundreds of classes distributed across multiple files. When we define types, the IDE is able to relate objects and functions to the files that gave origin to them.</a:t>
            </a:r>
          </a:p>
          <a:p>
            <a:r>
              <a:rPr lang="en-US" dirty="0"/>
              <a:t>When using control + click on a method or class, imported from another file, the IDE will automatically navigate to the imported file, highlighting the line where the reference was defined.</a:t>
            </a:r>
          </a:p>
          <a:p>
            <a:endParaRPr lang="en-CA" dirty="0"/>
          </a:p>
        </p:txBody>
      </p:sp>
    </p:spTree>
    <p:extLst>
      <p:ext uri="{BB962C8B-B14F-4D97-AF65-F5344CB8AC3E}">
        <p14:creationId xmlns:p14="http://schemas.microsoft.com/office/powerpoint/2010/main" val="30582419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C076D2-3ED8-4AAB-86E3-A8D36FB8779E}"/>
              </a:ext>
            </a:extLst>
          </p:cNvPr>
          <p:cNvPicPr>
            <a:picLocks noChangeAspect="1"/>
          </p:cNvPicPr>
          <p:nvPr/>
        </p:nvPicPr>
        <p:blipFill>
          <a:blip r:embed="rId2"/>
          <a:stretch>
            <a:fillRect/>
          </a:stretch>
        </p:blipFill>
        <p:spPr>
          <a:xfrm>
            <a:off x="756137" y="145588"/>
            <a:ext cx="8291147" cy="6462793"/>
          </a:xfrm>
          <a:prstGeom prst="rect">
            <a:avLst/>
          </a:prstGeom>
        </p:spPr>
      </p:pic>
    </p:spTree>
    <p:extLst>
      <p:ext uri="{BB962C8B-B14F-4D97-AF65-F5344CB8AC3E}">
        <p14:creationId xmlns:p14="http://schemas.microsoft.com/office/powerpoint/2010/main" val="31403678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2A1696-88E7-4DAA-A981-A18F5C4CBDAB}"/>
              </a:ext>
            </a:extLst>
          </p:cNvPr>
          <p:cNvPicPr>
            <a:picLocks noChangeAspect="1"/>
          </p:cNvPicPr>
          <p:nvPr/>
        </p:nvPicPr>
        <p:blipFill>
          <a:blip r:embed="rId2"/>
          <a:stretch>
            <a:fillRect/>
          </a:stretch>
        </p:blipFill>
        <p:spPr>
          <a:xfrm>
            <a:off x="2649475" y="499666"/>
            <a:ext cx="6893050" cy="5858668"/>
          </a:xfrm>
          <a:prstGeom prst="rect">
            <a:avLst/>
          </a:prstGeom>
        </p:spPr>
      </p:pic>
    </p:spTree>
    <p:extLst>
      <p:ext uri="{BB962C8B-B14F-4D97-AF65-F5344CB8AC3E}">
        <p14:creationId xmlns:p14="http://schemas.microsoft.com/office/powerpoint/2010/main" val="1527774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7739EB-5C43-493B-905B-FACF039BACFF}"/>
              </a:ext>
            </a:extLst>
          </p:cNvPr>
          <p:cNvPicPr>
            <a:picLocks noChangeAspect="1"/>
          </p:cNvPicPr>
          <p:nvPr/>
        </p:nvPicPr>
        <p:blipFill>
          <a:blip r:embed="rId2"/>
          <a:stretch>
            <a:fillRect/>
          </a:stretch>
        </p:blipFill>
        <p:spPr>
          <a:xfrm>
            <a:off x="2172929" y="150884"/>
            <a:ext cx="7836310" cy="6548016"/>
          </a:xfrm>
          <a:prstGeom prst="rect">
            <a:avLst/>
          </a:prstGeom>
        </p:spPr>
      </p:pic>
    </p:spTree>
    <p:extLst>
      <p:ext uri="{BB962C8B-B14F-4D97-AF65-F5344CB8AC3E}">
        <p14:creationId xmlns:p14="http://schemas.microsoft.com/office/powerpoint/2010/main" val="162963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6FDE3-3F3A-4BB5-B023-FD5A19FDE508}"/>
              </a:ext>
            </a:extLst>
          </p:cNvPr>
          <p:cNvSpPr>
            <a:spLocks noGrp="1"/>
          </p:cNvSpPr>
          <p:nvPr>
            <p:ph type="title"/>
          </p:nvPr>
        </p:nvSpPr>
        <p:spPr/>
        <p:txBody>
          <a:bodyPr/>
          <a:lstStyle/>
          <a:p>
            <a:r>
              <a:rPr lang="en-CA" dirty="0"/>
              <a:t>This is an introduction to </a:t>
            </a:r>
          </a:p>
        </p:txBody>
      </p:sp>
      <p:sp>
        <p:nvSpPr>
          <p:cNvPr id="3" name="Content Placeholder 2">
            <a:extLst>
              <a:ext uri="{FF2B5EF4-FFF2-40B4-BE49-F238E27FC236}">
                <a16:creationId xmlns:a16="http://schemas.microsoft.com/office/drawing/2014/main" id="{525455A4-C98A-43BC-8CFB-F0030442D9D9}"/>
              </a:ext>
            </a:extLst>
          </p:cNvPr>
          <p:cNvSpPr>
            <a:spLocks noGrp="1"/>
          </p:cNvSpPr>
          <p:nvPr>
            <p:ph idx="1"/>
          </p:nvPr>
        </p:nvSpPr>
        <p:spPr/>
        <p:txBody>
          <a:bodyPr/>
          <a:lstStyle/>
          <a:p>
            <a:r>
              <a:rPr lang="en-CA" dirty="0"/>
              <a:t>Software Architecture </a:t>
            </a:r>
          </a:p>
          <a:p>
            <a:r>
              <a:rPr lang="en-CA" dirty="0"/>
              <a:t>How to put together the pieces of a software application</a:t>
            </a:r>
          </a:p>
          <a:p>
            <a:r>
              <a:rPr lang="en-CA" dirty="0"/>
              <a:t>To make product that people will benefit from using</a:t>
            </a:r>
          </a:p>
          <a:p>
            <a:r>
              <a:rPr lang="en-CA" dirty="0"/>
              <a:t>Node.js is the language we are using</a:t>
            </a:r>
          </a:p>
          <a:p>
            <a:r>
              <a:rPr lang="en-CA" dirty="0"/>
              <a:t>Model View Control and 3 Partition Architecture are the WAYS that we organize the pieces and the algorithms to deliver the product</a:t>
            </a:r>
          </a:p>
          <a:p>
            <a:r>
              <a:rPr lang="en-CA" dirty="0"/>
              <a:t>This is what you are doing in your project!</a:t>
            </a:r>
          </a:p>
        </p:txBody>
      </p:sp>
    </p:spTree>
    <p:extLst>
      <p:ext uri="{BB962C8B-B14F-4D97-AF65-F5344CB8AC3E}">
        <p14:creationId xmlns:p14="http://schemas.microsoft.com/office/powerpoint/2010/main" val="39960035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FB8768-EA76-465E-AA97-9FECCAC8BBA6}"/>
              </a:ext>
            </a:extLst>
          </p:cNvPr>
          <p:cNvPicPr>
            <a:picLocks noChangeAspect="1"/>
          </p:cNvPicPr>
          <p:nvPr/>
        </p:nvPicPr>
        <p:blipFill>
          <a:blip r:embed="rId2"/>
          <a:stretch>
            <a:fillRect/>
          </a:stretch>
        </p:blipFill>
        <p:spPr>
          <a:xfrm>
            <a:off x="336655" y="469416"/>
            <a:ext cx="7606648" cy="5919167"/>
          </a:xfrm>
          <a:prstGeom prst="rect">
            <a:avLst/>
          </a:prstGeom>
        </p:spPr>
      </p:pic>
    </p:spTree>
    <p:extLst>
      <p:ext uri="{BB962C8B-B14F-4D97-AF65-F5344CB8AC3E}">
        <p14:creationId xmlns:p14="http://schemas.microsoft.com/office/powerpoint/2010/main" val="20856083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5AF05F-6821-463E-B35A-39402DACB567}"/>
              </a:ext>
            </a:extLst>
          </p:cNvPr>
          <p:cNvPicPr>
            <a:picLocks noChangeAspect="1"/>
          </p:cNvPicPr>
          <p:nvPr/>
        </p:nvPicPr>
        <p:blipFill>
          <a:blip r:embed="rId2"/>
          <a:stretch>
            <a:fillRect/>
          </a:stretch>
        </p:blipFill>
        <p:spPr>
          <a:xfrm>
            <a:off x="2952477" y="167357"/>
            <a:ext cx="6287045" cy="6523285"/>
          </a:xfrm>
          <a:prstGeom prst="rect">
            <a:avLst/>
          </a:prstGeom>
        </p:spPr>
      </p:pic>
    </p:spTree>
    <p:extLst>
      <p:ext uri="{BB962C8B-B14F-4D97-AF65-F5344CB8AC3E}">
        <p14:creationId xmlns:p14="http://schemas.microsoft.com/office/powerpoint/2010/main" val="18932854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F625DB-B5F2-4272-9A06-3419E870F4E4}"/>
              </a:ext>
            </a:extLst>
          </p:cNvPr>
          <p:cNvPicPr>
            <a:picLocks noChangeAspect="1"/>
          </p:cNvPicPr>
          <p:nvPr/>
        </p:nvPicPr>
        <p:blipFill>
          <a:blip r:embed="rId2"/>
          <a:stretch>
            <a:fillRect/>
          </a:stretch>
        </p:blipFill>
        <p:spPr>
          <a:xfrm>
            <a:off x="2937236" y="125443"/>
            <a:ext cx="6317527" cy="6607113"/>
          </a:xfrm>
          <a:prstGeom prst="rect">
            <a:avLst/>
          </a:prstGeom>
        </p:spPr>
      </p:pic>
    </p:spTree>
    <p:extLst>
      <p:ext uri="{BB962C8B-B14F-4D97-AF65-F5344CB8AC3E}">
        <p14:creationId xmlns:p14="http://schemas.microsoft.com/office/powerpoint/2010/main" val="18388827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8DB3B-A0EF-406A-BAC1-DACCAAA26AF3}"/>
              </a:ext>
            </a:extLst>
          </p:cNvPr>
          <p:cNvSpPr>
            <a:spLocks noGrp="1"/>
          </p:cNvSpPr>
          <p:nvPr>
            <p:ph type="title"/>
          </p:nvPr>
        </p:nvSpPr>
        <p:spPr>
          <a:xfrm>
            <a:off x="838200" y="365126"/>
            <a:ext cx="10515600" cy="927344"/>
          </a:xfrm>
        </p:spPr>
        <p:txBody>
          <a:bodyPr/>
          <a:lstStyle/>
          <a:p>
            <a:pPr algn="r"/>
            <a:r>
              <a:rPr lang="en-CA" b="1" dirty="0">
                <a:solidFill>
                  <a:schemeClr val="bg1"/>
                </a:solidFill>
                <a:highlight>
                  <a:srgbClr val="0000FF"/>
                </a:highlight>
              </a:rPr>
              <a:t>TypeScript References:</a:t>
            </a:r>
          </a:p>
        </p:txBody>
      </p:sp>
      <p:sp>
        <p:nvSpPr>
          <p:cNvPr id="3" name="Content Placeholder 2">
            <a:extLst>
              <a:ext uri="{FF2B5EF4-FFF2-40B4-BE49-F238E27FC236}">
                <a16:creationId xmlns:a16="http://schemas.microsoft.com/office/drawing/2014/main" id="{6AADD83A-DBFF-457D-BF88-EF28D1157C5E}"/>
              </a:ext>
            </a:extLst>
          </p:cNvPr>
          <p:cNvSpPr>
            <a:spLocks noGrp="1"/>
          </p:cNvSpPr>
          <p:nvPr>
            <p:ph idx="1"/>
          </p:nvPr>
        </p:nvSpPr>
        <p:spPr>
          <a:xfrm>
            <a:off x="838200" y="1825625"/>
            <a:ext cx="10515600" cy="2948598"/>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txBody>
          <a:bodyPr/>
          <a:lstStyle/>
          <a:p>
            <a:r>
              <a:rPr lang="en-US" dirty="0">
                <a:hlinkClick r:id="rId2"/>
              </a:rPr>
              <a:t>https://www.tutorialspoint.com/typescript/typescript_overview.htm</a:t>
            </a:r>
            <a:br>
              <a:rPr lang="en-US" dirty="0">
                <a:hlinkClick r:id="rId2"/>
              </a:rPr>
            </a:br>
            <a:endParaRPr lang="en-US" dirty="0"/>
          </a:p>
          <a:p>
            <a:r>
              <a:rPr lang="en-US" dirty="0">
                <a:hlinkClick r:id="rId3"/>
              </a:rPr>
              <a:t>https://www.typescriptlang.org/docs/handbook/typescript-in-5-minutes.html</a:t>
            </a:r>
            <a:endParaRPr lang="en-US" dirty="0"/>
          </a:p>
          <a:p>
            <a:endParaRPr lang="en-US" dirty="0"/>
          </a:p>
          <a:p>
            <a:r>
              <a:rPr lang="en-CA" dirty="0">
                <a:hlinkClick r:id="rId4"/>
              </a:rPr>
              <a:t>https://www.typescriptlang.org/docs/home.html</a:t>
            </a:r>
            <a:endParaRPr lang="en-US" dirty="0"/>
          </a:p>
          <a:p>
            <a:endParaRPr lang="en-CA" dirty="0"/>
          </a:p>
        </p:txBody>
      </p:sp>
    </p:spTree>
    <p:extLst>
      <p:ext uri="{BB962C8B-B14F-4D97-AF65-F5344CB8AC3E}">
        <p14:creationId xmlns:p14="http://schemas.microsoft.com/office/powerpoint/2010/main" val="11175059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962FC-FF8A-4942-AA53-7BF956F4B0C8}"/>
              </a:ext>
            </a:extLst>
          </p:cNvPr>
          <p:cNvSpPr>
            <a:spLocks noGrp="1"/>
          </p:cNvSpPr>
          <p:nvPr>
            <p:ph type="title"/>
          </p:nvPr>
        </p:nvSpPr>
        <p:spPr>
          <a:xfrm>
            <a:off x="838200" y="365125"/>
            <a:ext cx="10515600" cy="874835"/>
          </a:xfrm>
        </p:spPr>
        <p:txBody>
          <a:bodyPr/>
          <a:lstStyle/>
          <a:p>
            <a:r>
              <a:rPr lang="en-CA" dirty="0"/>
              <a:t>Advances in the JavaScript language</a:t>
            </a:r>
          </a:p>
        </p:txBody>
      </p:sp>
      <p:sp>
        <p:nvSpPr>
          <p:cNvPr id="6" name="Rectangle 5">
            <a:extLst>
              <a:ext uri="{FF2B5EF4-FFF2-40B4-BE49-F238E27FC236}">
                <a16:creationId xmlns:a16="http://schemas.microsoft.com/office/drawing/2014/main" id="{7265D471-568D-4A61-AABA-74245E41783D}"/>
              </a:ext>
            </a:extLst>
          </p:cNvPr>
          <p:cNvSpPr/>
          <p:nvPr/>
        </p:nvSpPr>
        <p:spPr>
          <a:xfrm>
            <a:off x="597877" y="1228397"/>
            <a:ext cx="10755923" cy="501675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prstClr val="black"/>
                </a:solidFill>
                <a:effectLst/>
                <a:uLnTx/>
                <a:uFillTx/>
                <a:latin typeface="Calibri" panose="020F0502020204030204"/>
                <a:ea typeface="+mn-ea"/>
                <a:cs typeface="+mn-cs"/>
              </a:rPr>
              <a:t>Embracing The last couple of years have been an exciting time for JavaScript programmers. The TC-39 committee that oversees the ECMAScript standard has added many new features, some of which are syntactic sugar, but several of which have propelled us into a whole new era of JavaScript programming. By itself, the async/await feature promises us a way out of what's called Callback Hell, or the situation we find ourselves in when nesting </a:t>
            </a:r>
            <a:r>
              <a:rPr kumimoji="0" lang="en-CA" sz="2000" b="0" i="0" u="none" strike="noStrike" kern="1200" cap="none" spc="0" normalizeH="0" baseline="0" noProof="0" dirty="0" err="1">
                <a:ln>
                  <a:noFill/>
                </a:ln>
                <a:solidFill>
                  <a:prstClr val="black"/>
                </a:solidFill>
                <a:effectLst/>
                <a:uLnTx/>
                <a:uFillTx/>
                <a:latin typeface="Calibri" panose="020F0502020204030204"/>
                <a:ea typeface="+mn-ea"/>
                <a:cs typeface="+mn-cs"/>
              </a:rPr>
              <a:t>callbacks</a:t>
            </a:r>
            <a:r>
              <a:rPr kumimoji="0" lang="en-CA" sz="2000" b="0" i="0" u="none" strike="noStrike" kern="1200" cap="none" spc="0" normalizeH="0" baseline="0" noProof="0" dirty="0">
                <a:ln>
                  <a:noFill/>
                </a:ln>
                <a:solidFill>
                  <a:prstClr val="black"/>
                </a:solidFill>
                <a:effectLst/>
                <a:uLnTx/>
                <a:uFillTx/>
                <a:latin typeface="Calibri" panose="020F0502020204030204"/>
                <a:ea typeface="+mn-ea"/>
                <a:cs typeface="+mn-cs"/>
              </a:rPr>
              <a:t> within </a:t>
            </a:r>
            <a:r>
              <a:rPr kumimoji="0" lang="en-CA" sz="2000" b="0" i="0" u="none" strike="noStrike" kern="1200" cap="none" spc="0" normalizeH="0" baseline="0" noProof="0" dirty="0" err="1">
                <a:ln>
                  <a:noFill/>
                </a:ln>
                <a:solidFill>
                  <a:prstClr val="black"/>
                </a:solidFill>
                <a:effectLst/>
                <a:uLnTx/>
                <a:uFillTx/>
                <a:latin typeface="Calibri" panose="020F0502020204030204"/>
                <a:ea typeface="+mn-ea"/>
                <a:cs typeface="+mn-cs"/>
              </a:rPr>
              <a:t>callbacks</a:t>
            </a:r>
            <a:r>
              <a:rPr kumimoji="0" lang="en-CA" sz="2000" b="0" i="0" u="none" strike="noStrike" kern="1200" cap="none" spc="0" normalizeH="0" baseline="0" noProof="0" dirty="0">
                <a:ln>
                  <a:noFill/>
                </a:ln>
                <a:solidFill>
                  <a:prstClr val="black"/>
                </a:solidFill>
                <a:effectLst/>
                <a:uLnTx/>
                <a:uFillTx/>
                <a:latin typeface="Calibri" panose="020F0502020204030204"/>
                <a:ea typeface="+mn-ea"/>
                <a:cs typeface="+mn-cs"/>
              </a:rPr>
              <a:t>. It's such an important feature that it should necessitate a broad rethinking of the prevailing callback-oriented paradigm in Node.js and the rest of the JavaScript ecosystem.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prstClr val="black"/>
                </a:solidFill>
                <a:effectLst/>
                <a:uLnTx/>
                <a:uFillTx/>
                <a:latin typeface="Calibri" panose="020F0502020204030204"/>
                <a:ea typeface="+mn-ea"/>
                <a:cs typeface="+mn-cs"/>
              </a:rPr>
              <a:t>This was an important insight on Ryan Dahl's part, and is what propelled Node.js's popularity. Certain actions take a long time to run, such as database queries, and should not be treated the same as operations that quickly retrieve data from memory.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prstClr val="black"/>
                </a:solidFill>
                <a:effectLst/>
                <a:uLnTx/>
                <a:uFillTx/>
                <a:latin typeface="Calibri" panose="020F0502020204030204"/>
                <a:ea typeface="+mn-ea"/>
                <a:cs typeface="+mn-cs"/>
              </a:rPr>
              <a:t>Because of the nature of the JavaScript language, Node.js had to express this asynchronous coding construct in an unnatural way. The results do not appear at the next line of code, but instead appear within this callback function. Further, errors have to be handled in an unnatural way, inside that callback function. </a:t>
            </a:r>
          </a:p>
        </p:txBody>
      </p:sp>
    </p:spTree>
    <p:extLst>
      <p:ext uri="{BB962C8B-B14F-4D97-AF65-F5344CB8AC3E}">
        <p14:creationId xmlns:p14="http://schemas.microsoft.com/office/powerpoint/2010/main" val="459593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EE3E0-942C-426C-912C-3CED2FFFE3B1}"/>
              </a:ext>
            </a:extLst>
          </p:cNvPr>
          <p:cNvSpPr>
            <a:spLocks noGrp="1"/>
          </p:cNvSpPr>
          <p:nvPr>
            <p:ph type="title"/>
          </p:nvPr>
        </p:nvSpPr>
        <p:spPr>
          <a:xfrm>
            <a:off x="838200" y="365125"/>
            <a:ext cx="10515600" cy="1120775"/>
          </a:xfrm>
        </p:spPr>
        <p:txBody>
          <a:bodyPr/>
          <a:lstStyle/>
          <a:p>
            <a:r>
              <a:rPr lang="en-US" dirty="0"/>
              <a:t>Difference between TypeScript and JavaScript: </a:t>
            </a:r>
            <a:endParaRPr lang="en-CA" dirty="0"/>
          </a:p>
        </p:txBody>
      </p:sp>
      <p:sp>
        <p:nvSpPr>
          <p:cNvPr id="3" name="Content Placeholder 2">
            <a:extLst>
              <a:ext uri="{FF2B5EF4-FFF2-40B4-BE49-F238E27FC236}">
                <a16:creationId xmlns:a16="http://schemas.microsoft.com/office/drawing/2014/main" id="{8D9299A6-8618-4449-AB95-26835D20202A}"/>
              </a:ext>
            </a:extLst>
          </p:cNvPr>
          <p:cNvSpPr>
            <a:spLocks noGrp="1"/>
          </p:cNvSpPr>
          <p:nvPr>
            <p:ph idx="1"/>
          </p:nvPr>
        </p:nvSpPr>
        <p:spPr>
          <a:xfrm>
            <a:off x="838200" y="1485900"/>
            <a:ext cx="10515600" cy="4691063"/>
          </a:xfrm>
        </p:spPr>
        <p:txBody>
          <a:bodyPr>
            <a:normAutofit/>
          </a:bodyPr>
          <a:lstStyle/>
          <a:p>
            <a:r>
              <a:rPr lang="en-US" sz="3600" dirty="0" err="1"/>
              <a:t>TypesScript</a:t>
            </a:r>
            <a:r>
              <a:rPr lang="en-US" sz="3600" dirty="0"/>
              <a:t> is known as Object oriented programming language whereas JavaScript is a scripting language. </a:t>
            </a:r>
          </a:p>
          <a:p>
            <a:r>
              <a:rPr lang="en-US" sz="3600" dirty="0"/>
              <a:t>TypeScript has a feature known as Static typing but JavaScript does not have this feature. </a:t>
            </a:r>
          </a:p>
          <a:p>
            <a:r>
              <a:rPr lang="en-US" sz="3600" dirty="0"/>
              <a:t>TypeScript gives support for modules whereas JavaScript does not support modules.</a:t>
            </a:r>
            <a:endParaRPr lang="en-CA" sz="3600" dirty="0"/>
          </a:p>
        </p:txBody>
      </p:sp>
      <p:pic>
        <p:nvPicPr>
          <p:cNvPr id="4" name="Picture 2" descr="Image result for brown bear cony working">
            <a:extLst>
              <a:ext uri="{FF2B5EF4-FFF2-40B4-BE49-F238E27FC236}">
                <a16:creationId xmlns:a16="http://schemas.microsoft.com/office/drawing/2014/main" id="{C4F04684-6C97-40EF-BCFB-E1517A6C3CF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334831" y="4541376"/>
            <a:ext cx="2857169" cy="2316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1556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A927-7958-45B5-B185-39BCE441C704}"/>
              </a:ext>
            </a:extLst>
          </p:cNvPr>
          <p:cNvSpPr>
            <a:spLocks noGrp="1"/>
          </p:cNvSpPr>
          <p:nvPr>
            <p:ph type="title"/>
          </p:nvPr>
        </p:nvSpPr>
        <p:spPr>
          <a:xfrm>
            <a:off x="838200" y="180487"/>
            <a:ext cx="10515600" cy="81304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txBody>
          <a:bodyPr/>
          <a:lstStyle/>
          <a:p>
            <a:r>
              <a:rPr lang="en-CA" dirty="0"/>
              <a:t>About Node.js</a:t>
            </a:r>
          </a:p>
        </p:txBody>
      </p:sp>
      <p:sp>
        <p:nvSpPr>
          <p:cNvPr id="3" name="Content Placeholder 2">
            <a:extLst>
              <a:ext uri="{FF2B5EF4-FFF2-40B4-BE49-F238E27FC236}">
                <a16:creationId xmlns:a16="http://schemas.microsoft.com/office/drawing/2014/main" id="{F89F3676-F686-4041-9D15-8A2AEE5EC207}"/>
              </a:ext>
            </a:extLst>
          </p:cNvPr>
          <p:cNvSpPr>
            <a:spLocks noGrp="1"/>
          </p:cNvSpPr>
          <p:nvPr>
            <p:ph idx="1"/>
          </p:nvPr>
        </p:nvSpPr>
        <p:spPr>
          <a:xfrm>
            <a:off x="838200" y="1055078"/>
            <a:ext cx="10515600" cy="5121886"/>
          </a:xfrm>
        </p:spPr>
        <p:txBody>
          <a:bodyPr>
            <a:normAutofit fontScale="70000" lnSpcReduction="20000"/>
          </a:bodyPr>
          <a:lstStyle/>
          <a:p>
            <a:r>
              <a:rPr lang="en-US" dirty="0"/>
              <a:t>Node.js is an exciting new platform for developing web applications, application servers, any sort of network server or client, and general purpose programming. It is designed for extreme scalability in networked applications through an ingenious combination of server-side JavaScript, asynchronous I/O, and asynchronous programming. It is built around JavaScript anonymous functions, and a single execution thread event-driven architecture.</a:t>
            </a:r>
          </a:p>
          <a:p>
            <a:r>
              <a:rPr lang="en-US" dirty="0"/>
              <a:t>While only a few years old, Node.js has quickly grown in prominence and it's now playing a significant role. Companies, both small and large, are using it for large-scale and small-scale projects. PayPal, for example, has converted many services from Java to Node.js.</a:t>
            </a:r>
          </a:p>
          <a:p>
            <a:r>
              <a:rPr lang="en-US" dirty="0"/>
              <a:t>The Node.js architecture departs from a typical choice made by other application platforms. Where threads are widely used to scale an application to fill the CPU, Node.js eschews threads because of their inherent complexity. It's claimed that with single-thread event-driven architectures, memory footprint is low, throughput is high, the latency profile under load is better, and the programming model is simpler. The Node.js platform is in a phase of rapid growth, and many are seeing it as a compelling alternative to the traditional web application architectures using Java, PHP, Python, or Ruby on Rails.</a:t>
            </a:r>
          </a:p>
          <a:p>
            <a:r>
              <a:rPr lang="en-US" dirty="0"/>
              <a:t>At its heart, </a:t>
            </a:r>
            <a:r>
              <a:rPr lang="en-US" dirty="0">
                <a:highlight>
                  <a:srgbClr val="FFFF00"/>
                </a:highlight>
              </a:rPr>
              <a:t>NODE.JS is a standalone JavaScript engine </a:t>
            </a:r>
            <a:r>
              <a:rPr lang="en-US" dirty="0"/>
              <a:t>with extensions making it suitable for general purpose programming and with the focus on application server development. Even though we're comparing Node.js to application server platforms, </a:t>
            </a:r>
            <a:r>
              <a:rPr lang="en-US" dirty="0">
                <a:highlight>
                  <a:srgbClr val="FFFF00"/>
                </a:highlight>
              </a:rPr>
              <a:t>it is not an application server. </a:t>
            </a:r>
            <a:r>
              <a:rPr lang="en-US" b="1" dirty="0">
                <a:solidFill>
                  <a:schemeClr val="accent5">
                    <a:lumMod val="75000"/>
                  </a:schemeClr>
                </a:solidFill>
              </a:rPr>
              <a:t>Node.js is a programming run-time akin to Python, Go, or Java SE</a:t>
            </a:r>
            <a:r>
              <a:rPr lang="en-US" dirty="0"/>
              <a:t>. </a:t>
            </a:r>
          </a:p>
          <a:p>
            <a:r>
              <a:rPr lang="en-US" dirty="0"/>
              <a:t>While there are web application frameworks and application servers written in Node.js, it is simply a </a:t>
            </a:r>
            <a:r>
              <a:rPr lang="en-US" dirty="0">
                <a:highlight>
                  <a:srgbClr val="FFFF00"/>
                </a:highlight>
              </a:rPr>
              <a:t>system to execute JavaScript programs.</a:t>
            </a:r>
          </a:p>
        </p:txBody>
      </p:sp>
      <p:pic>
        <p:nvPicPr>
          <p:cNvPr id="4" name="Picture 2" descr="Image result for brown bear cony working">
            <a:extLst>
              <a:ext uri="{FF2B5EF4-FFF2-40B4-BE49-F238E27FC236}">
                <a16:creationId xmlns:a16="http://schemas.microsoft.com/office/drawing/2014/main" id="{0EA48BF6-4800-43ED-A16A-9D40B367040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638844" y="5378537"/>
            <a:ext cx="1751937" cy="1420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4973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DE2D97-A4BC-4F1A-B85E-8A241BA76D0E}"/>
              </a:ext>
            </a:extLst>
          </p:cNvPr>
          <p:cNvSpPr>
            <a:spLocks noGrp="1"/>
          </p:cNvSpPr>
          <p:nvPr>
            <p:ph idx="1"/>
          </p:nvPr>
        </p:nvSpPr>
        <p:spPr>
          <a:xfrm>
            <a:off x="838200" y="427647"/>
            <a:ext cx="10515600" cy="5586291"/>
          </a:xfrm>
        </p:spPr>
        <p:txBody>
          <a:bodyPr>
            <a:normAutofit fontScale="92500"/>
          </a:bodyPr>
          <a:lstStyle/>
          <a:p>
            <a:pPr marL="0" indent="0">
              <a:buNone/>
            </a:pPr>
            <a:r>
              <a:rPr lang="en-US" b="1" u="sng" dirty="0">
                <a:solidFill>
                  <a:srgbClr val="002060"/>
                </a:solidFill>
              </a:rPr>
              <a:t>Microservice architecture</a:t>
            </a:r>
          </a:p>
          <a:p>
            <a:r>
              <a:rPr lang="en-US" sz="3200" dirty="0"/>
              <a:t>A new trend in software development is the microservice idea.</a:t>
            </a:r>
          </a:p>
          <a:p>
            <a:r>
              <a:rPr lang="en-US" sz="3200" dirty="0"/>
              <a:t>Microservices are focused on splitting a large web application into small, tightly-focused services that can be easily developed by small teams. </a:t>
            </a:r>
          </a:p>
          <a:p>
            <a:r>
              <a:rPr lang="en-US" sz="3200" dirty="0"/>
              <a:t>While they aren't exactly a new idea, they're more of a reframing of old client-server computing models, the microservice pattern fits well with agile project management techniques, and gives us more granular application deployment.  </a:t>
            </a:r>
          </a:p>
          <a:p>
            <a:r>
              <a:rPr lang="en-US" sz="3200" dirty="0">
                <a:highlight>
                  <a:srgbClr val="FFFF00"/>
                </a:highlight>
              </a:rPr>
              <a:t>Node.js is an excellent platform for implementing microservices.</a:t>
            </a:r>
          </a:p>
          <a:p>
            <a:endParaRPr lang="en-CA" dirty="0"/>
          </a:p>
        </p:txBody>
      </p:sp>
    </p:spTree>
    <p:extLst>
      <p:ext uri="{BB962C8B-B14F-4D97-AF65-F5344CB8AC3E}">
        <p14:creationId xmlns:p14="http://schemas.microsoft.com/office/powerpoint/2010/main" val="15266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40FFEB-012F-40F1-93DF-975AD3BFCF5F}"/>
              </a:ext>
            </a:extLst>
          </p:cNvPr>
          <p:cNvSpPr/>
          <p:nvPr/>
        </p:nvSpPr>
        <p:spPr>
          <a:xfrm>
            <a:off x="389792" y="550968"/>
            <a:ext cx="11412416" cy="563231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Node.js is implemented around a non-blocking I/O event loop and a layer of file and network I/O libraries, all built on top of the V8 JavaScript engine (from the Chrome web browser). The rapid performance and feature improvements implemented in Chrome quickly flow through to the Node.js platform. Additionally, a team of folks are working on a Node.js implementation that runs on top of Microsoft's </a:t>
            </a:r>
            <a:r>
              <a:rPr kumimoji="0" lang="en-US" sz="1800" b="0" i="0" u="none" strike="noStrike" kern="1200" cap="none" spc="0" normalizeH="0" baseline="0" noProof="0" dirty="0" err="1">
                <a:ln>
                  <a:noFill/>
                </a:ln>
                <a:solidFill>
                  <a:srgbClr val="000000"/>
                </a:solidFill>
                <a:effectLst/>
                <a:uLnTx/>
                <a:uFillTx/>
                <a:latin typeface="verdana" panose="020B0604030504040204" pitchFamily="34" charset="0"/>
                <a:ea typeface="+mn-ea"/>
                <a:cs typeface="+mn-cs"/>
              </a:rPr>
              <a:t>ChakraCore</a:t>
            </a:r>
            <a:r>
              <a:rPr kumimoji="0" lang="en-US" sz="18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 JavaScript engine (from the Edge web browser). That would give the Node.js community greater flexibility by not being reliant on one JavaScript engine provider. Visit </a:t>
            </a:r>
            <a:r>
              <a:rPr kumimoji="0" lang="en-US" sz="1800" b="0" i="0" u="none" strike="noStrike" kern="1200" cap="none" spc="0" normalizeH="0" baseline="0" noProof="0" dirty="0">
                <a:ln>
                  <a:noFill/>
                </a:ln>
                <a:solidFill>
                  <a:srgbClr val="00467F"/>
                </a:solidFill>
                <a:effectLst/>
                <a:uLnTx/>
                <a:uFillTx/>
                <a:latin typeface="Courier New" panose="02070309020205020404" pitchFamily="49" charset="0"/>
                <a:ea typeface="+mn-ea"/>
                <a:cs typeface="+mn-cs"/>
                <a:hlinkClick r:id="rId2"/>
              </a:rPr>
              <a:t>https://github.com/nodejs/node-chakracore</a:t>
            </a:r>
            <a:r>
              <a:rPr kumimoji="0" lang="en-US" sz="18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 to take a look at the project.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The Node.js I/O library is general enough to implement any sort of server executing any TCP or UDP protocol, whether it's </a:t>
            </a:r>
            <a:r>
              <a:rPr kumimoji="0" lang="en-US" sz="1800" b="1"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domain name system</a:t>
            </a:r>
            <a:r>
              <a:rPr kumimoji="0" lang="en-US" sz="18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 (</a:t>
            </a:r>
            <a:r>
              <a:rPr kumimoji="0" lang="en-US" sz="1800" b="1"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DNS</a:t>
            </a:r>
            <a:r>
              <a:rPr kumimoji="0" lang="en-US" sz="18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 ), HTTP,  </a:t>
            </a:r>
            <a:r>
              <a:rPr kumimoji="0" lang="en-US" sz="1800" b="1"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internet relay chat</a:t>
            </a:r>
            <a:r>
              <a:rPr kumimoji="0" lang="en-US" sz="18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 (</a:t>
            </a:r>
            <a:r>
              <a:rPr kumimoji="0" lang="en-US" sz="1800" b="1"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IRC</a:t>
            </a:r>
            <a:r>
              <a:rPr kumimoji="0" lang="en-US" sz="18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 or FTP. While it supports developing internet servers or clients, its biggest use case is in regular websites, in place of technology such as an Apache/PHP or Rails stack, or to complement existing websites. For example, adding real-time chat or monitoring existing websites can be easily done with the Socket. IO library for Node.js. Its lightweight, high-performance nature often sees Node.js used as a </a:t>
            </a:r>
            <a:r>
              <a:rPr kumimoji="0" lang="en-US" sz="1800" b="1"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glue</a:t>
            </a:r>
            <a:r>
              <a:rPr kumimoji="0" lang="en-US" sz="18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A particularly intriguing combination is deploying small services using Docker into cloud hosting infrastructure. A large application can be divided into what's now called microservices that are easily deployed at scale using Docker. The result fits agile project management methods since each microservice can be easily managed by a small team that collaborates at the boundary of their individual API.</a:t>
            </a:r>
          </a:p>
        </p:txBody>
      </p:sp>
    </p:spTree>
    <p:extLst>
      <p:ext uri="{BB962C8B-B14F-4D97-AF65-F5344CB8AC3E}">
        <p14:creationId xmlns:p14="http://schemas.microsoft.com/office/powerpoint/2010/main" val="36598347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36090-BA8C-44E2-BFC6-B8B0BB5DC5D8}"/>
              </a:ext>
            </a:extLst>
          </p:cNvPr>
          <p:cNvSpPr>
            <a:spLocks noGrp="1"/>
          </p:cNvSpPr>
          <p:nvPr>
            <p:ph type="title"/>
          </p:nvPr>
        </p:nvSpPr>
        <p:spPr>
          <a:xfrm>
            <a:off x="838200" y="365126"/>
            <a:ext cx="10515600" cy="760290"/>
          </a:xfrm>
        </p:spPr>
        <p:txBody>
          <a:bodyPr/>
          <a:lstStyle/>
          <a:p>
            <a:r>
              <a:rPr lang="en-US" b="1" dirty="0"/>
              <a:t>The capabilities of Node.js</a:t>
            </a:r>
            <a:endParaRPr lang="en-CA" dirty="0"/>
          </a:p>
        </p:txBody>
      </p:sp>
      <p:sp>
        <p:nvSpPr>
          <p:cNvPr id="3" name="Content Placeholder 2">
            <a:extLst>
              <a:ext uri="{FF2B5EF4-FFF2-40B4-BE49-F238E27FC236}">
                <a16:creationId xmlns:a16="http://schemas.microsoft.com/office/drawing/2014/main" id="{CF154CD4-E14B-4A6A-8EA5-2BCA9ECCD139}"/>
              </a:ext>
            </a:extLst>
          </p:cNvPr>
          <p:cNvSpPr>
            <a:spLocks noGrp="1"/>
          </p:cNvSpPr>
          <p:nvPr>
            <p:ph idx="1"/>
          </p:nvPr>
        </p:nvSpPr>
        <p:spPr>
          <a:xfrm>
            <a:off x="553915" y="1065335"/>
            <a:ext cx="10964007" cy="5185996"/>
          </a:xfrm>
        </p:spPr>
        <p:txBody>
          <a:bodyPr>
            <a:normAutofit fontScale="85000" lnSpcReduction="20000"/>
          </a:bodyPr>
          <a:lstStyle/>
          <a:p>
            <a:r>
              <a:rPr lang="en-US" dirty="0">
                <a:highlight>
                  <a:srgbClr val="FFFF00"/>
                </a:highlight>
              </a:rPr>
              <a:t>Node.js is a platform for writing JavaScript applications outside web browsers. This is not the JavaScript we are familiar with in web browsers! For example, there is no DOM built into Node.js, nor any other browser capability.</a:t>
            </a:r>
          </a:p>
          <a:p>
            <a:r>
              <a:rPr lang="en-US" dirty="0"/>
              <a:t>Beyond its native ability to execute JavaScript, </a:t>
            </a:r>
            <a:r>
              <a:rPr lang="en-US" b="1" u="sng" dirty="0"/>
              <a:t>the bundled modules </a:t>
            </a:r>
            <a:r>
              <a:rPr lang="en-US" dirty="0"/>
              <a:t>provide capabilities of this sort:</a:t>
            </a:r>
          </a:p>
          <a:p>
            <a:r>
              <a:rPr lang="en-US" dirty="0"/>
              <a:t>Command-line tools (in shell script style)</a:t>
            </a:r>
          </a:p>
          <a:p>
            <a:r>
              <a:rPr lang="en-US" dirty="0"/>
              <a:t>An interactive-terminal style of program that is </a:t>
            </a:r>
            <a:r>
              <a:rPr lang="en-US" b="1" dirty="0"/>
              <a:t>Read-Eval-Print Loop</a:t>
            </a:r>
            <a:r>
              <a:rPr lang="en-US" dirty="0"/>
              <a:t> (</a:t>
            </a:r>
            <a:r>
              <a:rPr lang="en-US" b="1" dirty="0"/>
              <a:t>REPL</a:t>
            </a:r>
            <a:r>
              <a:rPr lang="en-US" dirty="0"/>
              <a:t>)</a:t>
            </a:r>
          </a:p>
          <a:p>
            <a:r>
              <a:rPr lang="en-US" dirty="0"/>
              <a:t>Excellent process control functions to oversee child processes</a:t>
            </a:r>
          </a:p>
          <a:p>
            <a:r>
              <a:rPr lang="en-US" dirty="0"/>
              <a:t>A buffer object to deal with binary data</a:t>
            </a:r>
          </a:p>
          <a:p>
            <a:r>
              <a:rPr lang="en-US" dirty="0"/>
              <a:t>TCP or UDP sockets with comprehensive event-driven callbacks</a:t>
            </a:r>
          </a:p>
          <a:p>
            <a:r>
              <a:rPr lang="en-US" dirty="0"/>
              <a:t>DNS lookup</a:t>
            </a:r>
          </a:p>
          <a:p>
            <a:r>
              <a:rPr lang="en-US" dirty="0"/>
              <a:t>An HTTP, HTTPS and HTTP/2 client/server layered on top of the TCP library filesystem access</a:t>
            </a:r>
          </a:p>
          <a:p>
            <a:r>
              <a:rPr lang="en-US" dirty="0"/>
              <a:t>Built-in rudimentary unit testing support through assertions</a:t>
            </a:r>
          </a:p>
          <a:p>
            <a:endParaRPr lang="en-CA" dirty="0"/>
          </a:p>
        </p:txBody>
      </p:sp>
    </p:spTree>
    <p:extLst>
      <p:ext uri="{BB962C8B-B14F-4D97-AF65-F5344CB8AC3E}">
        <p14:creationId xmlns:p14="http://schemas.microsoft.com/office/powerpoint/2010/main" val="6074213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14656</Words>
  <Application>Microsoft Office PowerPoint</Application>
  <PresentationFormat>Widescreen</PresentationFormat>
  <Paragraphs>899</Paragraphs>
  <Slides>239</Slides>
  <Notes>0</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239</vt:i4>
      </vt:variant>
    </vt:vector>
  </HeadingPairs>
  <TitlesOfParts>
    <vt:vector size="258" baseType="lpstr">
      <vt:lpstr>Abadi</vt:lpstr>
      <vt:lpstr>Arial</vt:lpstr>
      <vt:lpstr>Arial Black</vt:lpstr>
      <vt:lpstr>Arial Nova</vt:lpstr>
      <vt:lpstr>Bahnschrift</vt:lpstr>
      <vt:lpstr>Biome</vt:lpstr>
      <vt:lpstr>Calibri</vt:lpstr>
      <vt:lpstr>Calibri Light</vt:lpstr>
      <vt:lpstr>Courier New</vt:lpstr>
      <vt:lpstr>Helvetica</vt:lpstr>
      <vt:lpstr>inherit</vt:lpstr>
      <vt:lpstr>Lato</vt:lpstr>
      <vt:lpstr>Orienta</vt:lpstr>
      <vt:lpstr>Rockwell</vt:lpstr>
      <vt:lpstr>TT Commons</vt:lpstr>
      <vt:lpstr>Verdana</vt:lpstr>
      <vt:lpstr>Verdana</vt:lpstr>
      <vt:lpstr>Whitney SSm A</vt:lpstr>
      <vt:lpstr>Office Theme</vt:lpstr>
      <vt:lpstr>MAD-6123 Mobile Server Development</vt:lpstr>
      <vt:lpstr>PowerPoint Presentation</vt:lpstr>
      <vt:lpstr>PowerPoint Presentation</vt:lpstr>
      <vt:lpstr>Lab Test 1: Thursday July 30</vt:lpstr>
      <vt:lpstr>Computational Thinking</vt:lpstr>
      <vt:lpstr>Where does each piece of my Program Code go?</vt:lpstr>
      <vt:lpstr>Review on MODULES in Node.js</vt:lpstr>
      <vt:lpstr>The difference between Client Server (2 tier) and the 3 tier architecture is that in the 3 Tier architecture, we factor out the Database Server to be in its own separate section of the Application. </vt:lpstr>
      <vt:lpstr>This is an introduction to </vt:lpstr>
      <vt:lpstr>Behold the 2 Tier Application: CLIENT SERVER</vt:lpstr>
      <vt:lpstr>The concept of the Partition</vt:lpstr>
      <vt:lpstr>Partitions can also be called TIERS</vt:lpstr>
      <vt:lpstr>How do partitions or TIERS apply to software systems (software architectures):</vt:lpstr>
      <vt:lpstr>Our Goal is to make you a top 10% programmer</vt:lpstr>
      <vt:lpstr>Any material from the Lab Worksheets could be the basis of Final Test questions </vt:lpstr>
      <vt:lpstr>Course Topics Table</vt:lpstr>
      <vt:lpstr>CAREER PROGRESSION PATH FOR THE IT PROFESSIONAL</vt:lpstr>
      <vt:lpstr>PowerPoint Presentation</vt:lpstr>
      <vt:lpstr>PowerPoint Presentation</vt:lpstr>
      <vt:lpstr>The components of the Web Application</vt:lpstr>
      <vt:lpstr>In addition to cookies, we can use URL Rewriting to create a “memory of events” between request response cycles:</vt:lpstr>
      <vt:lpstr>A simple example of an Express.js Node Web Server highlighting simple routing:</vt:lpstr>
      <vt:lpstr>What is the INTERNET:</vt:lpstr>
      <vt:lpstr>Concept of ROUTING in a NODE.js Web Application.</vt:lpstr>
      <vt:lpstr>Using JSON to move data around</vt:lpstr>
      <vt:lpstr>The 2 Reasons for using JSON:</vt:lpstr>
      <vt:lpstr>A simple example of JSON to understand the JSON data format can help me to architect a Better Information System!</vt:lpstr>
      <vt:lpstr>PowerPoint Presentation</vt:lpstr>
      <vt:lpstr>How does this relate to data tagging with JSON?</vt:lpstr>
      <vt:lpstr>You can implement special handling of JSON data representations in JavaScript</vt:lpstr>
      <vt:lpstr>PowerPoint Presentation</vt:lpstr>
      <vt:lpstr>PowerPoint Presentation</vt:lpstr>
      <vt:lpstr>MONGO DB and the concept of the NOSQL Database</vt:lpstr>
      <vt:lpstr>MONGO DB is a NOSQL database</vt:lpstr>
      <vt:lpstr>The Database Schema</vt:lpstr>
      <vt:lpstr>Mongo changes around the paradigm of how to classify, sort, search, and retrieve data</vt:lpstr>
      <vt:lpstr>PowerPoint Presentation</vt:lpstr>
      <vt:lpstr>a simple review of SQL technology :</vt:lpstr>
      <vt:lpstr>a simple review of SQL technology :</vt:lpstr>
      <vt:lpstr>A database consists of WHAT PIECES?</vt:lpstr>
      <vt:lpstr>Business Processes or BUSINESS RULES for our College Enrollment System: This is our TO DO LIST</vt:lpstr>
      <vt:lpstr>Our Theme for all our Lab Activities is going to be to make a 3 Tier Model View Controller Application in Node.js TO CREATE A COLLEGE ENROLLMENT using:  express.js: View component/ HTTP SERVER   {SQLite or Mongo DB}   The ‘CONTROLLER’ IS THE PART WE WRITE BY OURSELVES TO IMPLEMENT THE BUSINESS RULES OR THE BUSINESS PROCESSES OF THE APPLICATION</vt:lpstr>
      <vt:lpstr>Lab Activity: A Simple Web Server with express.js</vt:lpstr>
      <vt:lpstr>Node.js Frameworks</vt:lpstr>
      <vt:lpstr>LAB ACTIVITY: DESIGNING THE SQLITE DATABASE</vt:lpstr>
      <vt:lpstr>Course References and Resources</vt:lpstr>
      <vt:lpstr>Contract-based programming</vt:lpstr>
      <vt:lpstr>Issues related to server deployment and system administration:</vt:lpstr>
      <vt:lpstr>Thought stimulating Question:</vt:lpstr>
      <vt:lpstr>PowerPoint Presentation</vt:lpstr>
      <vt:lpstr>Visualizing how EVENT Objects move around the EVENT LOOP</vt:lpstr>
      <vt:lpstr>PowerPoint Presentation</vt:lpstr>
      <vt:lpstr>PowerPoint Presentation</vt:lpstr>
      <vt:lpstr>What are the 3 qualities of an OBJECT</vt:lpstr>
      <vt:lpstr>JavaScript, TypeScript, BOM, Node.js</vt:lpstr>
      <vt:lpstr>Questions:</vt:lpstr>
      <vt:lpstr>PowerPoint Presentation</vt:lpstr>
      <vt:lpstr>Putting it all together:</vt:lpstr>
      <vt:lpstr>Difference between in-Browser JavaScript and JavaScript being run in Node.js</vt:lpstr>
      <vt:lpstr>Difference between JavaScript and Node.js</vt:lpstr>
      <vt:lpstr>Architecture of the Node.exe Application</vt:lpstr>
      <vt:lpstr>Architecture of the Node.exe Application</vt:lpstr>
      <vt:lpstr>We want to be a WEB Backend Developer: WE ARE WRITING CODE TO HOST IT ON A SERVER</vt:lpstr>
      <vt:lpstr>Day 01 Learning Outcomes:</vt:lpstr>
      <vt:lpstr>Why use Node?</vt:lpstr>
      <vt:lpstr>PowerPoint Presentation</vt:lpstr>
      <vt:lpstr>We will hit the ground running in this Course</vt:lpstr>
      <vt:lpstr>PowerPoint Presentation</vt:lpstr>
      <vt:lpstr>PowerPoint Presentation</vt:lpstr>
      <vt:lpstr>PowerPoint Presentation</vt:lpstr>
      <vt:lpstr>PowerPoint Presentation</vt:lpstr>
      <vt:lpstr>Developing with Docker: DEVOPS</vt:lpstr>
      <vt:lpstr>PowerPoint Presentation</vt:lpstr>
      <vt:lpstr>What does it mean to “dockerize” your application? </vt:lpstr>
      <vt:lpstr>Class Activity: Sign up for a DOCKER Account</vt:lpstr>
      <vt:lpstr>PowerPoint Presentation</vt:lpstr>
      <vt:lpstr>We already know what Node.js is.  How does it connect to building web services?</vt:lpstr>
      <vt:lpstr>Node.js and the Twelve-Factor app model</vt:lpstr>
      <vt:lpstr>Some examples of the kinds of Lab Exercises we will be doing</vt:lpstr>
      <vt:lpstr>PowerPoint Presentation</vt:lpstr>
      <vt:lpstr>PowerPoint Presentation</vt:lpstr>
      <vt:lpstr>Using express.js</vt:lpstr>
      <vt:lpstr>Some tools we will be using</vt:lpstr>
      <vt:lpstr>PowerPoint Presentation</vt:lpstr>
      <vt:lpstr>How (and why) you should use Typescript with Node and Express</vt:lpstr>
      <vt:lpstr>TypeScript</vt:lpstr>
      <vt:lpstr>PowerPoint Presentation</vt:lpstr>
      <vt:lpstr>PowerPoint Presentation</vt:lpstr>
      <vt:lpstr>PowerPoint Presentation</vt:lpstr>
      <vt:lpstr>PowerPoint Presentation</vt:lpstr>
      <vt:lpstr>PowerPoint Presentation</vt:lpstr>
      <vt:lpstr>PowerPoint Presentation</vt:lpstr>
      <vt:lpstr>TypeScript References:</vt:lpstr>
      <vt:lpstr>Advances in the JavaScript language</vt:lpstr>
      <vt:lpstr>Difference between TypeScript and JavaScript: </vt:lpstr>
      <vt:lpstr>About Node.js</vt:lpstr>
      <vt:lpstr>PowerPoint Presentation</vt:lpstr>
      <vt:lpstr>PowerPoint Presentation</vt:lpstr>
      <vt:lpstr>The capabilities of Node.js</vt:lpstr>
      <vt:lpstr>PowerPoint Presentation</vt:lpstr>
      <vt:lpstr>Node.js eco-system</vt:lpstr>
      <vt:lpstr>Server-side JavaScript</vt:lpstr>
      <vt:lpstr>PowerPoint Presentation</vt:lpstr>
      <vt:lpstr>Asynchronous execution</vt:lpstr>
      <vt:lpstr>PowerPoint Presentation</vt:lpstr>
      <vt:lpstr>The Node.js core</vt:lpstr>
      <vt:lpstr>PowerPoint Presentation</vt:lpstr>
      <vt:lpstr>Common programming paradigms and how they apply to Node.js. </vt:lpstr>
      <vt:lpstr>Topic Preview</vt:lpstr>
      <vt:lpstr>Node.js fundamentals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Model View Controller Application</vt:lpstr>
      <vt:lpstr>PowerPoint Presentation</vt:lpstr>
      <vt:lpstr>PowerPoint Presentation</vt:lpstr>
      <vt:lpstr>How To Build MVC Architecture In Node Js Applications?</vt:lpstr>
      <vt:lpstr>Node.js Frameworks</vt:lpstr>
      <vt:lpstr>Understanding the Event Loop</vt:lpstr>
      <vt:lpstr>Understanding the Event Loop</vt:lpstr>
      <vt:lpstr>How does the Node.js Framework work </vt:lpstr>
      <vt:lpstr>Powered by Javascript V8 ENGINE :</vt:lpstr>
      <vt:lpstr>PowerPoint Presentation</vt:lpstr>
      <vt:lpstr>HTML and XML</vt:lpstr>
      <vt:lpstr>2 important concepts:</vt:lpstr>
      <vt:lpstr>How does any general Web Application Work</vt:lpstr>
      <vt:lpstr>There are 3 ways to make web applications</vt:lpstr>
      <vt:lpstr>PowerPoint Presentation</vt:lpstr>
      <vt:lpstr>PowerPoint Presentation</vt:lpstr>
      <vt:lpstr>The Single Page Web application and AJAX makes this possible: We need to have a realtime connection between the client and the server. An example is the Angular JS SERVER.</vt:lpstr>
      <vt:lpstr>PowerPoint Presentation</vt:lpstr>
      <vt:lpstr>Some other test topics:</vt:lpstr>
      <vt:lpstr>MONGO DB</vt:lpstr>
      <vt:lpstr>Purpose of this course</vt:lpstr>
      <vt:lpstr>Some tools we will be using</vt:lpstr>
      <vt:lpstr>PowerPoint Presentation</vt:lpstr>
      <vt:lpstr>How (and why) you should use Typescript with Node and Express</vt:lpstr>
      <vt:lpstr>TypeScript</vt:lpstr>
      <vt:lpstr>PowerPoint Presentation</vt:lpstr>
      <vt:lpstr>PowerPoint Presentation</vt:lpstr>
      <vt:lpstr>PowerPoint Presentation</vt:lpstr>
      <vt:lpstr>PowerPoint Presentation</vt:lpstr>
      <vt:lpstr>PowerPoint Presentation</vt:lpstr>
      <vt:lpstr>PowerPoint Presentation</vt:lpstr>
      <vt:lpstr>TypeScript References:</vt:lpstr>
      <vt:lpstr>Advances in the JavaScript language</vt:lpstr>
      <vt:lpstr>Difference between TypeScript and JavaScript: </vt:lpstr>
      <vt:lpstr>About Node.js</vt:lpstr>
      <vt:lpstr>PowerPoint Presentation</vt:lpstr>
      <vt:lpstr>PowerPoint Presentation</vt:lpstr>
      <vt:lpstr>The capabilities of Node.js</vt:lpstr>
      <vt:lpstr>PowerPoint Presentation</vt:lpstr>
      <vt:lpstr>Node.js eco-system</vt:lpstr>
      <vt:lpstr>Server-side JavaScript</vt:lpstr>
      <vt:lpstr>PowerPoint Presentation</vt:lpstr>
      <vt:lpstr>PowerPoint Presentation</vt:lpstr>
      <vt:lpstr>PowerPoint Presentation</vt:lpstr>
      <vt:lpstr>PowerPoint Presentation</vt:lpstr>
      <vt:lpstr>Asynchronous execution</vt:lpstr>
      <vt:lpstr>PowerPoint Presentation</vt:lpstr>
      <vt:lpstr>The Node.js core</vt:lpstr>
      <vt:lpstr>PowerPoint Presentation</vt:lpstr>
      <vt:lpstr>Common programming paradigms and how they apply to Node.js. </vt:lpstr>
      <vt:lpstr>Topic Preview</vt:lpstr>
      <vt:lpstr>Node.js fundamentals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Model View Controller Application</vt:lpstr>
      <vt:lpstr>PowerPoint Presentation</vt:lpstr>
      <vt:lpstr>PowerPoint Presentation</vt:lpstr>
      <vt:lpstr>How To Build MVC Architecture In Node Js Applications?</vt:lpstr>
      <vt:lpstr>Understanding the Event Loop</vt:lpstr>
      <vt:lpstr>Understanding the Event Loop</vt:lpstr>
      <vt:lpstr>How does the Node.js Framework work </vt:lpstr>
      <vt:lpstr>Powered by Javascript V8 ENGINE :</vt:lpstr>
      <vt:lpstr>Building JavaScript Microservices with Node.js</vt:lpstr>
      <vt:lpstr>Building JavaScript Microservices with Node.js</vt:lpstr>
      <vt:lpstr>Building JavaScript Microservices with Node.js</vt:lpstr>
      <vt:lpstr>Building JavaScript Microservices with Node.js</vt:lpstr>
      <vt:lpstr>Course Project:</vt:lpstr>
      <vt:lpstr>Course Project: What you are to do right now:</vt:lpstr>
      <vt:lpstr>Additional Points to consider:</vt:lpstr>
      <vt:lpstr>What is expected in the ZIPPED file?  We only have the PPT file for project details</vt:lpstr>
      <vt:lpstr>PowerPoint Presentation</vt:lpstr>
      <vt:lpstr>PowerPoint Presentation</vt:lpstr>
      <vt:lpstr>PowerPoint Presentation</vt:lpstr>
      <vt:lpstr>PowerPoint Presentation</vt:lpstr>
      <vt:lpstr>Heroku Hosting Lab Procedures:</vt:lpstr>
      <vt:lpstr>Future Topics Development</vt:lpstr>
      <vt:lpstr>Writing C++ Addons for Node.js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MAD-6123 Mobile Server Development</dc:title>
  <dc:creator>peter sigurdson</dc:creator>
  <cp:lastModifiedBy>peter sigurdson</cp:lastModifiedBy>
  <cp:revision>1</cp:revision>
  <dcterms:created xsi:type="dcterms:W3CDTF">2020-07-29T15:20:54Z</dcterms:created>
  <dcterms:modified xsi:type="dcterms:W3CDTF">2020-07-29T15:20:57Z</dcterms:modified>
</cp:coreProperties>
</file>